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1"/>
  </p:sldMasterIdLst>
  <p:sldIdLst>
    <p:sldId id="256" r:id="rId2"/>
    <p:sldId id="257" r:id="rId3"/>
    <p:sldId id="258" r:id="rId4"/>
    <p:sldId id="259" r:id="rId5"/>
    <p:sldId id="263" r:id="rId6"/>
    <p:sldId id="270" r:id="rId7"/>
    <p:sldId id="271" r:id="rId8"/>
    <p:sldId id="265" r:id="rId9"/>
    <p:sldId id="276" r:id="rId10"/>
    <p:sldId id="278" r:id="rId11"/>
    <p:sldId id="279" r:id="rId12"/>
    <p:sldId id="280" r:id="rId13"/>
    <p:sldId id="273" r:id="rId14"/>
    <p:sldId id="277" r:id="rId15"/>
    <p:sldId id="272"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FF"/>
    <a:srgbClr val="FFCCFF"/>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60" d="100"/>
          <a:sy n="60" d="100"/>
        </p:scale>
        <p:origin x="96" y="11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80474E-0DB4-4395-9C3E-8F914A2EBEB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00AF6196-912E-4D84-A353-CC1B62E9924E}">
      <dgm:prSet/>
      <dgm:spPr/>
      <dgm:t>
        <a:bodyPr/>
        <a:lstStyle/>
        <a:p>
          <a:r>
            <a:rPr lang="en-US" dirty="0"/>
            <a:t>INTRODUCTION</a:t>
          </a:r>
        </a:p>
      </dgm:t>
    </dgm:pt>
    <dgm:pt modelId="{43653AD6-CF4C-4ABA-8E9E-B8BE98A6F1AA}" type="parTrans" cxnId="{C7188A61-E059-4F84-AB65-76B91707B473}">
      <dgm:prSet/>
      <dgm:spPr/>
      <dgm:t>
        <a:bodyPr/>
        <a:lstStyle/>
        <a:p>
          <a:endParaRPr lang="en-US"/>
        </a:p>
      </dgm:t>
    </dgm:pt>
    <dgm:pt modelId="{3F41025A-D7FD-42DC-A3B8-AD7DC68EAA47}" type="sibTrans" cxnId="{C7188A61-E059-4F84-AB65-76B91707B473}">
      <dgm:prSet/>
      <dgm:spPr/>
      <dgm:t>
        <a:bodyPr/>
        <a:lstStyle/>
        <a:p>
          <a:endParaRPr lang="en-US"/>
        </a:p>
      </dgm:t>
    </dgm:pt>
    <dgm:pt modelId="{58C21EF4-44AB-4BAF-90DD-033AB08560B8}">
      <dgm:prSet/>
      <dgm:spPr/>
      <dgm:t>
        <a:bodyPr/>
        <a:lstStyle/>
        <a:p>
          <a:r>
            <a:rPr lang="tr-TR"/>
            <a:t>PURPOSE</a:t>
          </a:r>
          <a:endParaRPr lang="en-US"/>
        </a:p>
      </dgm:t>
    </dgm:pt>
    <dgm:pt modelId="{A10317D3-2A52-493A-B1AA-7AD7F9992B4F}" type="parTrans" cxnId="{E17D1F90-DBC4-40A7-B708-359F2E134A50}">
      <dgm:prSet/>
      <dgm:spPr/>
      <dgm:t>
        <a:bodyPr/>
        <a:lstStyle/>
        <a:p>
          <a:endParaRPr lang="en-US"/>
        </a:p>
      </dgm:t>
    </dgm:pt>
    <dgm:pt modelId="{C079DE11-1291-469B-96D2-C95BFB0A3455}" type="sibTrans" cxnId="{E17D1F90-DBC4-40A7-B708-359F2E134A50}">
      <dgm:prSet/>
      <dgm:spPr/>
      <dgm:t>
        <a:bodyPr/>
        <a:lstStyle/>
        <a:p>
          <a:endParaRPr lang="en-US"/>
        </a:p>
      </dgm:t>
    </dgm:pt>
    <dgm:pt modelId="{DF14F355-631F-4CEE-9FD0-E3B4BFB3BBF2}">
      <dgm:prSet/>
      <dgm:spPr/>
      <dgm:t>
        <a:bodyPr/>
        <a:lstStyle/>
        <a:p>
          <a:r>
            <a:rPr lang="tr-TR" dirty="0"/>
            <a:t>HYBRID RECOMMENDATION SYSTEM</a:t>
          </a:r>
          <a:endParaRPr lang="en-US" dirty="0"/>
        </a:p>
      </dgm:t>
    </dgm:pt>
    <dgm:pt modelId="{E598BB47-D46B-4074-9E18-C3771070D803}" type="parTrans" cxnId="{A9068969-8E65-404A-BD65-EB7B06571D52}">
      <dgm:prSet/>
      <dgm:spPr/>
      <dgm:t>
        <a:bodyPr/>
        <a:lstStyle/>
        <a:p>
          <a:endParaRPr lang="en-US"/>
        </a:p>
      </dgm:t>
    </dgm:pt>
    <dgm:pt modelId="{1B726222-7362-4661-9F1B-2C43E7844FA1}" type="sibTrans" cxnId="{A9068969-8E65-404A-BD65-EB7B06571D52}">
      <dgm:prSet/>
      <dgm:spPr/>
      <dgm:t>
        <a:bodyPr/>
        <a:lstStyle/>
        <a:p>
          <a:endParaRPr lang="en-US"/>
        </a:p>
      </dgm:t>
    </dgm:pt>
    <dgm:pt modelId="{D6265756-3713-4D7C-838B-B32B62BBED0F}">
      <dgm:prSet/>
      <dgm:spPr/>
      <dgm:t>
        <a:bodyPr/>
        <a:lstStyle/>
        <a:p>
          <a:r>
            <a:rPr lang="tr-TR" dirty="0"/>
            <a:t>TECHNOLOGIES USED</a:t>
          </a:r>
          <a:endParaRPr lang="en-US" dirty="0"/>
        </a:p>
      </dgm:t>
    </dgm:pt>
    <dgm:pt modelId="{F479B27E-EE74-4911-810D-65C5067B73A4}" type="parTrans" cxnId="{FABB68D8-5E06-4953-AE64-A58FB6EFBDA1}">
      <dgm:prSet/>
      <dgm:spPr/>
      <dgm:t>
        <a:bodyPr/>
        <a:lstStyle/>
        <a:p>
          <a:endParaRPr lang="en-US"/>
        </a:p>
      </dgm:t>
    </dgm:pt>
    <dgm:pt modelId="{59388C6B-A5A3-46B9-92A5-C54A93575B45}" type="sibTrans" cxnId="{FABB68D8-5E06-4953-AE64-A58FB6EFBDA1}">
      <dgm:prSet/>
      <dgm:spPr/>
      <dgm:t>
        <a:bodyPr/>
        <a:lstStyle/>
        <a:p>
          <a:endParaRPr lang="en-US"/>
        </a:p>
      </dgm:t>
    </dgm:pt>
    <dgm:pt modelId="{A4A85EF6-4983-426F-A8BD-80221B82FE51}">
      <dgm:prSet/>
      <dgm:spPr/>
      <dgm:t>
        <a:bodyPr/>
        <a:lstStyle/>
        <a:p>
          <a:r>
            <a:rPr lang="tr-TR" dirty="0"/>
            <a:t>SIMILAR PROJECTS</a:t>
          </a:r>
          <a:endParaRPr lang="en-US" dirty="0"/>
        </a:p>
      </dgm:t>
    </dgm:pt>
    <dgm:pt modelId="{BEA8DC55-398E-4B85-A4DE-20AD5F9353A6}" type="parTrans" cxnId="{52DADC49-69C8-4D25-B9E8-1701E591FCBE}">
      <dgm:prSet/>
      <dgm:spPr/>
      <dgm:t>
        <a:bodyPr/>
        <a:lstStyle/>
        <a:p>
          <a:endParaRPr lang="en-US"/>
        </a:p>
      </dgm:t>
    </dgm:pt>
    <dgm:pt modelId="{78BA82AE-B8F4-4651-873F-3C740426639D}" type="sibTrans" cxnId="{52DADC49-69C8-4D25-B9E8-1701E591FCBE}">
      <dgm:prSet/>
      <dgm:spPr/>
      <dgm:t>
        <a:bodyPr/>
        <a:lstStyle/>
        <a:p>
          <a:endParaRPr lang="en-US"/>
        </a:p>
      </dgm:t>
    </dgm:pt>
    <dgm:pt modelId="{DF1C3F9E-AFAA-4002-B038-B932E642A201}">
      <dgm:prSet/>
      <dgm:spPr/>
      <dgm:t>
        <a:bodyPr/>
        <a:lstStyle/>
        <a:p>
          <a:r>
            <a:rPr lang="tr-TR" dirty="0">
              <a:latin typeface="+mn-lt"/>
            </a:rPr>
            <a:t>WORK DISTRIBUTION</a:t>
          </a:r>
          <a:endParaRPr lang="en-US" dirty="0"/>
        </a:p>
      </dgm:t>
    </dgm:pt>
    <dgm:pt modelId="{2A332064-BA9D-4125-B5EE-844A5951421E}" type="parTrans" cxnId="{5DB2AF0D-1FF1-42A4-AF43-691B3330533A}">
      <dgm:prSet/>
      <dgm:spPr/>
      <dgm:t>
        <a:bodyPr/>
        <a:lstStyle/>
        <a:p>
          <a:endParaRPr lang="tr-TR"/>
        </a:p>
      </dgm:t>
    </dgm:pt>
    <dgm:pt modelId="{CA98DFA1-7C02-4FF6-AF9A-82FED8F7A19A}" type="sibTrans" cxnId="{5DB2AF0D-1FF1-42A4-AF43-691B3330533A}">
      <dgm:prSet/>
      <dgm:spPr/>
      <dgm:t>
        <a:bodyPr/>
        <a:lstStyle/>
        <a:p>
          <a:endParaRPr lang="tr-TR"/>
        </a:p>
      </dgm:t>
    </dgm:pt>
    <dgm:pt modelId="{50214995-58C7-44D1-8174-1A52E1C15E23}">
      <dgm:prSet/>
      <dgm:spPr/>
      <dgm:t>
        <a:bodyPr/>
        <a:lstStyle/>
        <a:p>
          <a:r>
            <a:rPr lang="en-US" dirty="0">
              <a:latin typeface="+mn-lt"/>
            </a:rPr>
            <a:t>S</a:t>
          </a:r>
          <a:r>
            <a:rPr lang="tr-TR" dirty="0">
              <a:latin typeface="+mn-lt"/>
            </a:rPr>
            <a:t>UCCESS</a:t>
          </a:r>
          <a:r>
            <a:rPr lang="en-US" dirty="0">
              <a:latin typeface="+mn-lt"/>
            </a:rPr>
            <a:t> C</a:t>
          </a:r>
          <a:r>
            <a:rPr lang="tr-TR" dirty="0">
              <a:latin typeface="+mn-lt"/>
            </a:rPr>
            <a:t>RITERIA</a:t>
          </a:r>
          <a:r>
            <a:rPr lang="en-US" dirty="0">
              <a:latin typeface="+mn-lt"/>
            </a:rPr>
            <a:t> A</a:t>
          </a:r>
          <a:r>
            <a:rPr lang="tr-TR" dirty="0">
              <a:latin typeface="+mn-lt"/>
            </a:rPr>
            <a:t>ND </a:t>
          </a:r>
          <a:r>
            <a:rPr lang="en-US" dirty="0">
              <a:latin typeface="+mn-lt"/>
            </a:rPr>
            <a:t>R</a:t>
          </a:r>
          <a:r>
            <a:rPr lang="tr-TR" dirty="0">
              <a:latin typeface="+mn-lt"/>
            </a:rPr>
            <a:t>ESULTS</a:t>
          </a:r>
          <a:endParaRPr lang="en-US" dirty="0"/>
        </a:p>
      </dgm:t>
    </dgm:pt>
    <dgm:pt modelId="{E364CB24-4111-4C69-B116-EF04ED3CA59A}" type="parTrans" cxnId="{1966A77E-A835-4134-BD6B-7C972813B2A5}">
      <dgm:prSet/>
      <dgm:spPr/>
      <dgm:t>
        <a:bodyPr/>
        <a:lstStyle/>
        <a:p>
          <a:endParaRPr lang="tr-TR"/>
        </a:p>
      </dgm:t>
    </dgm:pt>
    <dgm:pt modelId="{B166993B-DD28-41CA-A72D-DF0FA1DBDB38}" type="sibTrans" cxnId="{1966A77E-A835-4134-BD6B-7C972813B2A5}">
      <dgm:prSet/>
      <dgm:spPr/>
      <dgm:t>
        <a:bodyPr/>
        <a:lstStyle/>
        <a:p>
          <a:endParaRPr lang="tr-TR"/>
        </a:p>
      </dgm:t>
    </dgm:pt>
    <dgm:pt modelId="{9C1204AD-29F7-421B-A02A-A2067EA24145}">
      <dgm:prSet/>
      <dgm:spPr/>
      <dgm:t>
        <a:bodyPr/>
        <a:lstStyle/>
        <a:p>
          <a:r>
            <a:rPr lang="en-US" dirty="0"/>
            <a:t>CONCLUSION</a:t>
          </a:r>
        </a:p>
      </dgm:t>
    </dgm:pt>
    <dgm:pt modelId="{EA1C8B9A-9D61-42C0-B25A-9D9C7CCD9AF2}" type="sibTrans" cxnId="{A8E84492-C90A-45A2-87C6-C371FB4835A0}">
      <dgm:prSet/>
      <dgm:spPr/>
      <dgm:t>
        <a:bodyPr/>
        <a:lstStyle/>
        <a:p>
          <a:endParaRPr lang="en-US"/>
        </a:p>
      </dgm:t>
    </dgm:pt>
    <dgm:pt modelId="{66E1A1F1-187E-4845-8714-C886D8EEE225}" type="parTrans" cxnId="{A8E84492-C90A-45A2-87C6-C371FB4835A0}">
      <dgm:prSet/>
      <dgm:spPr/>
      <dgm:t>
        <a:bodyPr/>
        <a:lstStyle/>
        <a:p>
          <a:endParaRPr lang="en-US"/>
        </a:p>
      </dgm:t>
    </dgm:pt>
    <dgm:pt modelId="{D0B0FCE0-539F-42A4-A0C3-1DEF9309DDC6}">
      <dgm:prSet/>
      <dgm:spPr/>
      <dgm:t>
        <a:bodyPr/>
        <a:lstStyle/>
        <a:p>
          <a:r>
            <a:rPr lang="tr-TR" dirty="0">
              <a:latin typeface="+mn-lt"/>
            </a:rPr>
            <a:t>PROJECT SCREENSHOTS</a:t>
          </a:r>
          <a:endParaRPr lang="en-US" dirty="0"/>
        </a:p>
      </dgm:t>
    </dgm:pt>
    <dgm:pt modelId="{F925B040-E613-4DB5-9C68-731E12A22290}" type="parTrans" cxnId="{5494E4D8-6E52-4F45-9793-2FAB8741A804}">
      <dgm:prSet/>
      <dgm:spPr/>
    </dgm:pt>
    <dgm:pt modelId="{8C68ABAC-EB90-473C-9F10-63EC73BA1D8F}" type="sibTrans" cxnId="{5494E4D8-6E52-4F45-9793-2FAB8741A804}">
      <dgm:prSet/>
      <dgm:spPr/>
    </dgm:pt>
    <dgm:pt modelId="{BCCA6DE5-E7E3-4596-9601-8D3F67349AFB}">
      <dgm:prSet/>
      <dgm:spPr/>
      <dgm:t>
        <a:bodyPr/>
        <a:lstStyle/>
        <a:p>
          <a:r>
            <a:rPr lang="tr-TR">
              <a:latin typeface="+mn-lt"/>
            </a:rPr>
            <a:t>DEMO</a:t>
          </a:r>
          <a:endParaRPr lang="en-US" dirty="0"/>
        </a:p>
      </dgm:t>
    </dgm:pt>
    <dgm:pt modelId="{8D702AF8-029D-4568-91C5-8EFB9D0D999B}" type="parTrans" cxnId="{18E56F3C-B94B-4520-9959-8655C72C848E}">
      <dgm:prSet/>
      <dgm:spPr/>
    </dgm:pt>
    <dgm:pt modelId="{D132022F-A8C3-4AEA-8F79-706326C0B3F2}" type="sibTrans" cxnId="{18E56F3C-B94B-4520-9959-8655C72C848E}">
      <dgm:prSet/>
      <dgm:spPr/>
    </dgm:pt>
    <dgm:pt modelId="{3192C6D6-F85C-44C0-8DF8-F94527BDABCB}" type="pres">
      <dgm:prSet presAssocID="{4780474E-0DB4-4395-9C3E-8F914A2EBEB4}" presName="linear" presStyleCnt="0">
        <dgm:presLayoutVars>
          <dgm:animLvl val="lvl"/>
          <dgm:resizeHandles val="exact"/>
        </dgm:presLayoutVars>
      </dgm:prSet>
      <dgm:spPr/>
    </dgm:pt>
    <dgm:pt modelId="{BD4AD924-EACF-406F-A2E1-B6C09E5A6A16}" type="pres">
      <dgm:prSet presAssocID="{00AF6196-912E-4D84-A353-CC1B62E9924E}" presName="parentText" presStyleLbl="node1" presStyleIdx="0" presStyleCnt="10">
        <dgm:presLayoutVars>
          <dgm:chMax val="0"/>
          <dgm:bulletEnabled val="1"/>
        </dgm:presLayoutVars>
      </dgm:prSet>
      <dgm:spPr/>
    </dgm:pt>
    <dgm:pt modelId="{2647C417-1335-4802-83E3-A8E8C4F9DA12}" type="pres">
      <dgm:prSet presAssocID="{3F41025A-D7FD-42DC-A3B8-AD7DC68EAA47}" presName="spacer" presStyleCnt="0"/>
      <dgm:spPr/>
    </dgm:pt>
    <dgm:pt modelId="{A2687FEC-AF8D-431C-84D3-AFB9878BADD8}" type="pres">
      <dgm:prSet presAssocID="{58C21EF4-44AB-4BAF-90DD-033AB08560B8}" presName="parentText" presStyleLbl="node1" presStyleIdx="1" presStyleCnt="10">
        <dgm:presLayoutVars>
          <dgm:chMax val="0"/>
          <dgm:bulletEnabled val="1"/>
        </dgm:presLayoutVars>
      </dgm:prSet>
      <dgm:spPr/>
    </dgm:pt>
    <dgm:pt modelId="{3BAF5C6E-FF2E-49B1-9D50-0A5E4A128DF9}" type="pres">
      <dgm:prSet presAssocID="{C079DE11-1291-469B-96D2-C95BFB0A3455}" presName="spacer" presStyleCnt="0"/>
      <dgm:spPr/>
    </dgm:pt>
    <dgm:pt modelId="{BD61A872-8078-48F5-A33C-B6BFF36B2CB7}" type="pres">
      <dgm:prSet presAssocID="{DF14F355-631F-4CEE-9FD0-E3B4BFB3BBF2}" presName="parentText" presStyleLbl="node1" presStyleIdx="2" presStyleCnt="10">
        <dgm:presLayoutVars>
          <dgm:chMax val="0"/>
          <dgm:bulletEnabled val="1"/>
        </dgm:presLayoutVars>
      </dgm:prSet>
      <dgm:spPr/>
    </dgm:pt>
    <dgm:pt modelId="{EB1CFE8B-6DC5-4718-997F-F4D803C87B84}" type="pres">
      <dgm:prSet presAssocID="{1B726222-7362-4661-9F1B-2C43E7844FA1}" presName="spacer" presStyleCnt="0"/>
      <dgm:spPr/>
    </dgm:pt>
    <dgm:pt modelId="{7777EE05-3373-438A-B7C2-176A04A6D2F2}" type="pres">
      <dgm:prSet presAssocID="{D6265756-3713-4D7C-838B-B32B62BBED0F}" presName="parentText" presStyleLbl="node1" presStyleIdx="3" presStyleCnt="10">
        <dgm:presLayoutVars>
          <dgm:chMax val="0"/>
          <dgm:bulletEnabled val="1"/>
        </dgm:presLayoutVars>
      </dgm:prSet>
      <dgm:spPr/>
    </dgm:pt>
    <dgm:pt modelId="{B48A6488-3CE7-4017-9FDF-145EEA80FF5D}" type="pres">
      <dgm:prSet presAssocID="{59388C6B-A5A3-46B9-92A5-C54A93575B45}" presName="spacer" presStyleCnt="0"/>
      <dgm:spPr/>
    </dgm:pt>
    <dgm:pt modelId="{4789AAD8-68BC-42CF-8DD1-321996F759FD}" type="pres">
      <dgm:prSet presAssocID="{A4A85EF6-4983-426F-A8BD-80221B82FE51}" presName="parentText" presStyleLbl="node1" presStyleIdx="4" presStyleCnt="10">
        <dgm:presLayoutVars>
          <dgm:chMax val="0"/>
          <dgm:bulletEnabled val="1"/>
        </dgm:presLayoutVars>
      </dgm:prSet>
      <dgm:spPr/>
    </dgm:pt>
    <dgm:pt modelId="{CC673321-4633-42EE-AC08-03A6532A4BC1}" type="pres">
      <dgm:prSet presAssocID="{78BA82AE-B8F4-4651-873F-3C740426639D}" presName="spacer" presStyleCnt="0"/>
      <dgm:spPr/>
    </dgm:pt>
    <dgm:pt modelId="{9EF4B0D9-8379-4A61-ACF3-19002CCD6E24}" type="pres">
      <dgm:prSet presAssocID="{DF1C3F9E-AFAA-4002-B038-B932E642A201}" presName="parentText" presStyleLbl="node1" presStyleIdx="5" presStyleCnt="10">
        <dgm:presLayoutVars>
          <dgm:chMax val="0"/>
          <dgm:bulletEnabled val="1"/>
        </dgm:presLayoutVars>
      </dgm:prSet>
      <dgm:spPr/>
    </dgm:pt>
    <dgm:pt modelId="{AB0F1369-3AFA-41DB-8625-AB9AED457A4C}" type="pres">
      <dgm:prSet presAssocID="{CA98DFA1-7C02-4FF6-AF9A-82FED8F7A19A}" presName="spacer" presStyleCnt="0"/>
      <dgm:spPr/>
    </dgm:pt>
    <dgm:pt modelId="{5D3960E3-E699-4720-9DFD-844CD59339F2}" type="pres">
      <dgm:prSet presAssocID="{50214995-58C7-44D1-8174-1A52E1C15E23}" presName="parentText" presStyleLbl="node1" presStyleIdx="6" presStyleCnt="10">
        <dgm:presLayoutVars>
          <dgm:chMax val="0"/>
          <dgm:bulletEnabled val="1"/>
        </dgm:presLayoutVars>
      </dgm:prSet>
      <dgm:spPr/>
    </dgm:pt>
    <dgm:pt modelId="{E606BE8B-D597-41CD-B8E1-EFFD5F64E6F6}" type="pres">
      <dgm:prSet presAssocID="{B166993B-DD28-41CA-A72D-DF0FA1DBDB38}" presName="spacer" presStyleCnt="0"/>
      <dgm:spPr/>
    </dgm:pt>
    <dgm:pt modelId="{1D3079CC-F9FB-4AEF-A4CF-74F4DF780CE8}" type="pres">
      <dgm:prSet presAssocID="{D0B0FCE0-539F-42A4-A0C3-1DEF9309DDC6}" presName="parentText" presStyleLbl="node1" presStyleIdx="7" presStyleCnt="10">
        <dgm:presLayoutVars>
          <dgm:chMax val="0"/>
          <dgm:bulletEnabled val="1"/>
        </dgm:presLayoutVars>
      </dgm:prSet>
      <dgm:spPr/>
    </dgm:pt>
    <dgm:pt modelId="{91938F6D-1A6C-4DEF-82C4-44C055DFD47A}" type="pres">
      <dgm:prSet presAssocID="{8C68ABAC-EB90-473C-9F10-63EC73BA1D8F}" presName="spacer" presStyleCnt="0"/>
      <dgm:spPr/>
    </dgm:pt>
    <dgm:pt modelId="{D5B668A0-FAB2-487F-9415-536609818DFE}" type="pres">
      <dgm:prSet presAssocID="{9C1204AD-29F7-421B-A02A-A2067EA24145}" presName="parentText" presStyleLbl="node1" presStyleIdx="8" presStyleCnt="10">
        <dgm:presLayoutVars>
          <dgm:chMax val="0"/>
          <dgm:bulletEnabled val="1"/>
        </dgm:presLayoutVars>
      </dgm:prSet>
      <dgm:spPr/>
    </dgm:pt>
    <dgm:pt modelId="{5D93EE97-24BD-42E9-8550-7EA442764D50}" type="pres">
      <dgm:prSet presAssocID="{EA1C8B9A-9D61-42C0-B25A-9D9C7CCD9AF2}" presName="spacer" presStyleCnt="0"/>
      <dgm:spPr/>
    </dgm:pt>
    <dgm:pt modelId="{7B6EC4F8-FAD9-4678-A38F-FCEDD93A8BD9}" type="pres">
      <dgm:prSet presAssocID="{BCCA6DE5-E7E3-4596-9601-8D3F67349AFB}" presName="parentText" presStyleLbl="node1" presStyleIdx="9" presStyleCnt="10">
        <dgm:presLayoutVars>
          <dgm:chMax val="0"/>
          <dgm:bulletEnabled val="1"/>
        </dgm:presLayoutVars>
      </dgm:prSet>
      <dgm:spPr/>
    </dgm:pt>
  </dgm:ptLst>
  <dgm:cxnLst>
    <dgm:cxn modelId="{927DB104-C4AB-449D-85D0-72A614A4FD56}" type="presOf" srcId="{BCCA6DE5-E7E3-4596-9601-8D3F67349AFB}" destId="{7B6EC4F8-FAD9-4678-A38F-FCEDD93A8BD9}" srcOrd="0" destOrd="0" presId="urn:microsoft.com/office/officeart/2005/8/layout/vList2"/>
    <dgm:cxn modelId="{5DB2AF0D-1FF1-42A4-AF43-691B3330533A}" srcId="{4780474E-0DB4-4395-9C3E-8F914A2EBEB4}" destId="{DF1C3F9E-AFAA-4002-B038-B932E642A201}" srcOrd="5" destOrd="0" parTransId="{2A332064-BA9D-4125-B5EE-844A5951421E}" sibTransId="{CA98DFA1-7C02-4FF6-AF9A-82FED8F7A19A}"/>
    <dgm:cxn modelId="{18E56F3C-B94B-4520-9959-8655C72C848E}" srcId="{4780474E-0DB4-4395-9C3E-8F914A2EBEB4}" destId="{BCCA6DE5-E7E3-4596-9601-8D3F67349AFB}" srcOrd="9" destOrd="0" parTransId="{8D702AF8-029D-4568-91C5-8EFB9D0D999B}" sibTransId="{D132022F-A8C3-4AEA-8F79-706326C0B3F2}"/>
    <dgm:cxn modelId="{836B993D-B29B-4396-9D44-E42ECEE2072C}" type="presOf" srcId="{DF14F355-631F-4CEE-9FD0-E3B4BFB3BBF2}" destId="{BD61A872-8078-48F5-A33C-B6BFF36B2CB7}" srcOrd="0" destOrd="0" presId="urn:microsoft.com/office/officeart/2005/8/layout/vList2"/>
    <dgm:cxn modelId="{C7188A61-E059-4F84-AB65-76B91707B473}" srcId="{4780474E-0DB4-4395-9C3E-8F914A2EBEB4}" destId="{00AF6196-912E-4D84-A353-CC1B62E9924E}" srcOrd="0" destOrd="0" parTransId="{43653AD6-CF4C-4ABA-8E9E-B8BE98A6F1AA}" sibTransId="{3F41025A-D7FD-42DC-A3B8-AD7DC68EAA47}"/>
    <dgm:cxn modelId="{A9068969-8E65-404A-BD65-EB7B06571D52}" srcId="{4780474E-0DB4-4395-9C3E-8F914A2EBEB4}" destId="{DF14F355-631F-4CEE-9FD0-E3B4BFB3BBF2}" srcOrd="2" destOrd="0" parTransId="{E598BB47-D46B-4074-9E18-C3771070D803}" sibTransId="{1B726222-7362-4661-9F1B-2C43E7844FA1}"/>
    <dgm:cxn modelId="{52DADC49-69C8-4D25-B9E8-1701E591FCBE}" srcId="{4780474E-0DB4-4395-9C3E-8F914A2EBEB4}" destId="{A4A85EF6-4983-426F-A8BD-80221B82FE51}" srcOrd="4" destOrd="0" parTransId="{BEA8DC55-398E-4B85-A4DE-20AD5F9353A6}" sibTransId="{78BA82AE-B8F4-4651-873F-3C740426639D}"/>
    <dgm:cxn modelId="{AE36644B-A6C7-4731-89C3-63824CF92198}" type="presOf" srcId="{00AF6196-912E-4D84-A353-CC1B62E9924E}" destId="{BD4AD924-EACF-406F-A2E1-B6C09E5A6A16}" srcOrd="0" destOrd="0" presId="urn:microsoft.com/office/officeart/2005/8/layout/vList2"/>
    <dgm:cxn modelId="{8A28F56B-FE79-46DE-9CF9-D363670A65E1}" type="presOf" srcId="{9C1204AD-29F7-421B-A02A-A2067EA24145}" destId="{D5B668A0-FAB2-487F-9415-536609818DFE}" srcOrd="0" destOrd="0" presId="urn:microsoft.com/office/officeart/2005/8/layout/vList2"/>
    <dgm:cxn modelId="{895B1B5A-7422-4761-A7ED-2215AF9F7C49}" type="presOf" srcId="{A4A85EF6-4983-426F-A8BD-80221B82FE51}" destId="{4789AAD8-68BC-42CF-8DD1-321996F759FD}" srcOrd="0" destOrd="0" presId="urn:microsoft.com/office/officeart/2005/8/layout/vList2"/>
    <dgm:cxn modelId="{1966A77E-A835-4134-BD6B-7C972813B2A5}" srcId="{4780474E-0DB4-4395-9C3E-8F914A2EBEB4}" destId="{50214995-58C7-44D1-8174-1A52E1C15E23}" srcOrd="6" destOrd="0" parTransId="{E364CB24-4111-4C69-B116-EF04ED3CA59A}" sibTransId="{B166993B-DD28-41CA-A72D-DF0FA1DBDB38}"/>
    <dgm:cxn modelId="{536D2181-C205-4F83-897E-8D731276E78A}" type="presOf" srcId="{50214995-58C7-44D1-8174-1A52E1C15E23}" destId="{5D3960E3-E699-4720-9DFD-844CD59339F2}" srcOrd="0" destOrd="0" presId="urn:microsoft.com/office/officeart/2005/8/layout/vList2"/>
    <dgm:cxn modelId="{32EABD8C-F1AB-4A9A-97FE-60D1D167BD9F}" type="presOf" srcId="{4780474E-0DB4-4395-9C3E-8F914A2EBEB4}" destId="{3192C6D6-F85C-44C0-8DF8-F94527BDABCB}" srcOrd="0" destOrd="0" presId="urn:microsoft.com/office/officeart/2005/8/layout/vList2"/>
    <dgm:cxn modelId="{E17D1F90-DBC4-40A7-B708-359F2E134A50}" srcId="{4780474E-0DB4-4395-9C3E-8F914A2EBEB4}" destId="{58C21EF4-44AB-4BAF-90DD-033AB08560B8}" srcOrd="1" destOrd="0" parTransId="{A10317D3-2A52-493A-B1AA-7AD7F9992B4F}" sibTransId="{C079DE11-1291-469B-96D2-C95BFB0A3455}"/>
    <dgm:cxn modelId="{A8E84492-C90A-45A2-87C6-C371FB4835A0}" srcId="{4780474E-0DB4-4395-9C3E-8F914A2EBEB4}" destId="{9C1204AD-29F7-421B-A02A-A2067EA24145}" srcOrd="8" destOrd="0" parTransId="{66E1A1F1-187E-4845-8714-C886D8EEE225}" sibTransId="{EA1C8B9A-9D61-42C0-B25A-9D9C7CCD9AF2}"/>
    <dgm:cxn modelId="{36373A98-3685-4414-817D-D7509501D062}" type="presOf" srcId="{58C21EF4-44AB-4BAF-90DD-033AB08560B8}" destId="{A2687FEC-AF8D-431C-84D3-AFB9878BADD8}" srcOrd="0" destOrd="0" presId="urn:microsoft.com/office/officeart/2005/8/layout/vList2"/>
    <dgm:cxn modelId="{986397D6-00EA-4057-A311-BB1EFC3648A6}" type="presOf" srcId="{D6265756-3713-4D7C-838B-B32B62BBED0F}" destId="{7777EE05-3373-438A-B7C2-176A04A6D2F2}" srcOrd="0" destOrd="0" presId="urn:microsoft.com/office/officeart/2005/8/layout/vList2"/>
    <dgm:cxn modelId="{FABB68D8-5E06-4953-AE64-A58FB6EFBDA1}" srcId="{4780474E-0DB4-4395-9C3E-8F914A2EBEB4}" destId="{D6265756-3713-4D7C-838B-B32B62BBED0F}" srcOrd="3" destOrd="0" parTransId="{F479B27E-EE74-4911-810D-65C5067B73A4}" sibTransId="{59388C6B-A5A3-46B9-92A5-C54A93575B45}"/>
    <dgm:cxn modelId="{5494E4D8-6E52-4F45-9793-2FAB8741A804}" srcId="{4780474E-0DB4-4395-9C3E-8F914A2EBEB4}" destId="{D0B0FCE0-539F-42A4-A0C3-1DEF9309DDC6}" srcOrd="7" destOrd="0" parTransId="{F925B040-E613-4DB5-9C68-731E12A22290}" sibTransId="{8C68ABAC-EB90-473C-9F10-63EC73BA1D8F}"/>
    <dgm:cxn modelId="{8871E3E5-EC92-4183-9B80-17D22F7167FD}" type="presOf" srcId="{D0B0FCE0-539F-42A4-A0C3-1DEF9309DDC6}" destId="{1D3079CC-F9FB-4AEF-A4CF-74F4DF780CE8}" srcOrd="0" destOrd="0" presId="urn:microsoft.com/office/officeart/2005/8/layout/vList2"/>
    <dgm:cxn modelId="{8DFA41F4-1464-46F7-BF62-A5F0F8682F13}" type="presOf" srcId="{DF1C3F9E-AFAA-4002-B038-B932E642A201}" destId="{9EF4B0D9-8379-4A61-ACF3-19002CCD6E24}" srcOrd="0" destOrd="0" presId="urn:microsoft.com/office/officeart/2005/8/layout/vList2"/>
    <dgm:cxn modelId="{8B70D09B-5966-440C-B41F-FA6805346986}" type="presParOf" srcId="{3192C6D6-F85C-44C0-8DF8-F94527BDABCB}" destId="{BD4AD924-EACF-406F-A2E1-B6C09E5A6A16}" srcOrd="0" destOrd="0" presId="urn:microsoft.com/office/officeart/2005/8/layout/vList2"/>
    <dgm:cxn modelId="{CE54DBA3-E005-432A-9927-D0FA6EED3C3B}" type="presParOf" srcId="{3192C6D6-F85C-44C0-8DF8-F94527BDABCB}" destId="{2647C417-1335-4802-83E3-A8E8C4F9DA12}" srcOrd="1" destOrd="0" presId="urn:microsoft.com/office/officeart/2005/8/layout/vList2"/>
    <dgm:cxn modelId="{18A61B6C-4DD7-406A-AE8A-2065DA672E22}" type="presParOf" srcId="{3192C6D6-F85C-44C0-8DF8-F94527BDABCB}" destId="{A2687FEC-AF8D-431C-84D3-AFB9878BADD8}" srcOrd="2" destOrd="0" presId="urn:microsoft.com/office/officeart/2005/8/layout/vList2"/>
    <dgm:cxn modelId="{E0F6CB88-1BA8-429A-88C1-9C5EE6865313}" type="presParOf" srcId="{3192C6D6-F85C-44C0-8DF8-F94527BDABCB}" destId="{3BAF5C6E-FF2E-49B1-9D50-0A5E4A128DF9}" srcOrd="3" destOrd="0" presId="urn:microsoft.com/office/officeart/2005/8/layout/vList2"/>
    <dgm:cxn modelId="{686B2C70-8BAA-4401-AE6E-C5B77F66CCDF}" type="presParOf" srcId="{3192C6D6-F85C-44C0-8DF8-F94527BDABCB}" destId="{BD61A872-8078-48F5-A33C-B6BFF36B2CB7}" srcOrd="4" destOrd="0" presId="urn:microsoft.com/office/officeart/2005/8/layout/vList2"/>
    <dgm:cxn modelId="{E7D61FE1-4A27-4729-9BA2-4E601E9E64DA}" type="presParOf" srcId="{3192C6D6-F85C-44C0-8DF8-F94527BDABCB}" destId="{EB1CFE8B-6DC5-4718-997F-F4D803C87B84}" srcOrd="5" destOrd="0" presId="urn:microsoft.com/office/officeart/2005/8/layout/vList2"/>
    <dgm:cxn modelId="{C1008431-85EE-48FA-9788-80815148D468}" type="presParOf" srcId="{3192C6D6-F85C-44C0-8DF8-F94527BDABCB}" destId="{7777EE05-3373-438A-B7C2-176A04A6D2F2}" srcOrd="6" destOrd="0" presId="urn:microsoft.com/office/officeart/2005/8/layout/vList2"/>
    <dgm:cxn modelId="{B8958C4F-34DA-46B1-8CD1-3487900FF3E7}" type="presParOf" srcId="{3192C6D6-F85C-44C0-8DF8-F94527BDABCB}" destId="{B48A6488-3CE7-4017-9FDF-145EEA80FF5D}" srcOrd="7" destOrd="0" presId="urn:microsoft.com/office/officeart/2005/8/layout/vList2"/>
    <dgm:cxn modelId="{8CE08591-AD0E-4E29-99AC-768342654A94}" type="presParOf" srcId="{3192C6D6-F85C-44C0-8DF8-F94527BDABCB}" destId="{4789AAD8-68BC-42CF-8DD1-321996F759FD}" srcOrd="8" destOrd="0" presId="urn:microsoft.com/office/officeart/2005/8/layout/vList2"/>
    <dgm:cxn modelId="{BE26EBE7-5721-4BAF-9800-EBAF2CBC23A2}" type="presParOf" srcId="{3192C6D6-F85C-44C0-8DF8-F94527BDABCB}" destId="{CC673321-4633-42EE-AC08-03A6532A4BC1}" srcOrd="9" destOrd="0" presId="urn:microsoft.com/office/officeart/2005/8/layout/vList2"/>
    <dgm:cxn modelId="{B10906A9-8151-4DC4-834B-6D965D7EC31B}" type="presParOf" srcId="{3192C6D6-F85C-44C0-8DF8-F94527BDABCB}" destId="{9EF4B0D9-8379-4A61-ACF3-19002CCD6E24}" srcOrd="10" destOrd="0" presId="urn:microsoft.com/office/officeart/2005/8/layout/vList2"/>
    <dgm:cxn modelId="{93DAF04C-5733-4C2D-A0E6-2E0D4A2DBBFB}" type="presParOf" srcId="{3192C6D6-F85C-44C0-8DF8-F94527BDABCB}" destId="{AB0F1369-3AFA-41DB-8625-AB9AED457A4C}" srcOrd="11" destOrd="0" presId="urn:microsoft.com/office/officeart/2005/8/layout/vList2"/>
    <dgm:cxn modelId="{B43C0C96-D6D4-4DDB-BC23-6396E8C56802}" type="presParOf" srcId="{3192C6D6-F85C-44C0-8DF8-F94527BDABCB}" destId="{5D3960E3-E699-4720-9DFD-844CD59339F2}" srcOrd="12" destOrd="0" presId="urn:microsoft.com/office/officeart/2005/8/layout/vList2"/>
    <dgm:cxn modelId="{D27954EE-AED5-4EEE-852A-B85AF1D56058}" type="presParOf" srcId="{3192C6D6-F85C-44C0-8DF8-F94527BDABCB}" destId="{E606BE8B-D597-41CD-B8E1-EFFD5F64E6F6}" srcOrd="13" destOrd="0" presId="urn:microsoft.com/office/officeart/2005/8/layout/vList2"/>
    <dgm:cxn modelId="{86E0C9EF-2B7D-48B6-81E1-967308E69061}" type="presParOf" srcId="{3192C6D6-F85C-44C0-8DF8-F94527BDABCB}" destId="{1D3079CC-F9FB-4AEF-A4CF-74F4DF780CE8}" srcOrd="14" destOrd="0" presId="urn:microsoft.com/office/officeart/2005/8/layout/vList2"/>
    <dgm:cxn modelId="{845E924E-3E56-4E6E-852A-772A6274EDAA}" type="presParOf" srcId="{3192C6D6-F85C-44C0-8DF8-F94527BDABCB}" destId="{91938F6D-1A6C-4DEF-82C4-44C055DFD47A}" srcOrd="15" destOrd="0" presId="urn:microsoft.com/office/officeart/2005/8/layout/vList2"/>
    <dgm:cxn modelId="{FCB414DC-BDDA-483A-821A-7166EE0E4AC7}" type="presParOf" srcId="{3192C6D6-F85C-44C0-8DF8-F94527BDABCB}" destId="{D5B668A0-FAB2-487F-9415-536609818DFE}" srcOrd="16" destOrd="0" presId="urn:microsoft.com/office/officeart/2005/8/layout/vList2"/>
    <dgm:cxn modelId="{47E415BB-95B7-4A53-B072-8DC7BA11D4E2}" type="presParOf" srcId="{3192C6D6-F85C-44C0-8DF8-F94527BDABCB}" destId="{5D93EE97-24BD-42E9-8550-7EA442764D50}" srcOrd="17" destOrd="0" presId="urn:microsoft.com/office/officeart/2005/8/layout/vList2"/>
    <dgm:cxn modelId="{D1D95525-616A-4CA3-944A-B0BC7DF09323}" type="presParOf" srcId="{3192C6D6-F85C-44C0-8DF8-F94527BDABCB}" destId="{7B6EC4F8-FAD9-4678-A38F-FCEDD93A8BD9}" srcOrd="1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4AD924-EACF-406F-A2E1-B6C09E5A6A16}">
      <dsp:nvSpPr>
        <dsp:cNvPr id="0" name=""/>
        <dsp:cNvSpPr/>
      </dsp:nvSpPr>
      <dsp:spPr>
        <a:xfrm>
          <a:off x="0" y="98528"/>
          <a:ext cx="6391275" cy="45571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INTRODUCTION</a:t>
          </a:r>
        </a:p>
      </dsp:txBody>
      <dsp:txXfrm>
        <a:off x="22246" y="120774"/>
        <a:ext cx="6346783" cy="411223"/>
      </dsp:txXfrm>
    </dsp:sp>
    <dsp:sp modelId="{A2687FEC-AF8D-431C-84D3-AFB9878BADD8}">
      <dsp:nvSpPr>
        <dsp:cNvPr id="0" name=""/>
        <dsp:cNvSpPr/>
      </dsp:nvSpPr>
      <dsp:spPr>
        <a:xfrm>
          <a:off x="0" y="608963"/>
          <a:ext cx="6391275" cy="455715"/>
        </a:xfrm>
        <a:prstGeom prst="roundRect">
          <a:avLst/>
        </a:prstGeom>
        <a:solidFill>
          <a:schemeClr val="accent2">
            <a:hueOff val="-161707"/>
            <a:satOff val="-9325"/>
            <a:lumOff val="9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a:t>PURPOSE</a:t>
          </a:r>
          <a:endParaRPr lang="en-US" sz="1900" kern="1200"/>
        </a:p>
      </dsp:txBody>
      <dsp:txXfrm>
        <a:off x="22246" y="631209"/>
        <a:ext cx="6346783" cy="411223"/>
      </dsp:txXfrm>
    </dsp:sp>
    <dsp:sp modelId="{BD61A872-8078-48F5-A33C-B6BFF36B2CB7}">
      <dsp:nvSpPr>
        <dsp:cNvPr id="0" name=""/>
        <dsp:cNvSpPr/>
      </dsp:nvSpPr>
      <dsp:spPr>
        <a:xfrm>
          <a:off x="0" y="1119398"/>
          <a:ext cx="6391275" cy="455715"/>
        </a:xfrm>
        <a:prstGeom prst="roundRect">
          <a:avLst/>
        </a:prstGeom>
        <a:solidFill>
          <a:schemeClr val="accent2">
            <a:hueOff val="-323414"/>
            <a:satOff val="-18651"/>
            <a:lumOff val="19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HYBRID RECOMMENDATION SYSTEM</a:t>
          </a:r>
          <a:endParaRPr lang="en-US" sz="1900" kern="1200" dirty="0"/>
        </a:p>
      </dsp:txBody>
      <dsp:txXfrm>
        <a:off x="22246" y="1141644"/>
        <a:ext cx="6346783" cy="411223"/>
      </dsp:txXfrm>
    </dsp:sp>
    <dsp:sp modelId="{7777EE05-3373-438A-B7C2-176A04A6D2F2}">
      <dsp:nvSpPr>
        <dsp:cNvPr id="0" name=""/>
        <dsp:cNvSpPr/>
      </dsp:nvSpPr>
      <dsp:spPr>
        <a:xfrm>
          <a:off x="0" y="1629833"/>
          <a:ext cx="6391275" cy="455715"/>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TECHNOLOGIES USED</a:t>
          </a:r>
          <a:endParaRPr lang="en-US" sz="1900" kern="1200" dirty="0"/>
        </a:p>
      </dsp:txBody>
      <dsp:txXfrm>
        <a:off x="22246" y="1652079"/>
        <a:ext cx="6346783" cy="411223"/>
      </dsp:txXfrm>
    </dsp:sp>
    <dsp:sp modelId="{4789AAD8-68BC-42CF-8DD1-321996F759FD}">
      <dsp:nvSpPr>
        <dsp:cNvPr id="0" name=""/>
        <dsp:cNvSpPr/>
      </dsp:nvSpPr>
      <dsp:spPr>
        <a:xfrm>
          <a:off x="0" y="2140268"/>
          <a:ext cx="6391275" cy="455715"/>
        </a:xfrm>
        <a:prstGeom prst="roundRect">
          <a:avLst/>
        </a:prstGeom>
        <a:solidFill>
          <a:schemeClr val="accent2">
            <a:hueOff val="-646828"/>
            <a:satOff val="-37301"/>
            <a:lumOff val="38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SIMILAR PROJECTS</a:t>
          </a:r>
          <a:endParaRPr lang="en-US" sz="1900" kern="1200" dirty="0"/>
        </a:p>
      </dsp:txBody>
      <dsp:txXfrm>
        <a:off x="22246" y="2162514"/>
        <a:ext cx="6346783" cy="411223"/>
      </dsp:txXfrm>
    </dsp:sp>
    <dsp:sp modelId="{9EF4B0D9-8379-4A61-ACF3-19002CCD6E24}">
      <dsp:nvSpPr>
        <dsp:cNvPr id="0" name=""/>
        <dsp:cNvSpPr/>
      </dsp:nvSpPr>
      <dsp:spPr>
        <a:xfrm>
          <a:off x="0" y="2650703"/>
          <a:ext cx="6391275" cy="455715"/>
        </a:xfrm>
        <a:prstGeom prst="roundRect">
          <a:avLst/>
        </a:prstGeom>
        <a:solidFill>
          <a:schemeClr val="accent2">
            <a:hueOff val="-808535"/>
            <a:satOff val="-46627"/>
            <a:lumOff val="47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latin typeface="+mn-lt"/>
            </a:rPr>
            <a:t>WORK DISTRIBUTION</a:t>
          </a:r>
          <a:endParaRPr lang="en-US" sz="1900" kern="1200" dirty="0"/>
        </a:p>
      </dsp:txBody>
      <dsp:txXfrm>
        <a:off x="22246" y="2672949"/>
        <a:ext cx="6346783" cy="411223"/>
      </dsp:txXfrm>
    </dsp:sp>
    <dsp:sp modelId="{5D3960E3-E699-4720-9DFD-844CD59339F2}">
      <dsp:nvSpPr>
        <dsp:cNvPr id="0" name=""/>
        <dsp:cNvSpPr/>
      </dsp:nvSpPr>
      <dsp:spPr>
        <a:xfrm>
          <a:off x="0" y="3161138"/>
          <a:ext cx="6391275" cy="455715"/>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mn-lt"/>
            </a:rPr>
            <a:t>S</a:t>
          </a:r>
          <a:r>
            <a:rPr lang="tr-TR" sz="1900" kern="1200" dirty="0">
              <a:latin typeface="+mn-lt"/>
            </a:rPr>
            <a:t>UCCESS</a:t>
          </a:r>
          <a:r>
            <a:rPr lang="en-US" sz="1900" kern="1200" dirty="0">
              <a:latin typeface="+mn-lt"/>
            </a:rPr>
            <a:t> C</a:t>
          </a:r>
          <a:r>
            <a:rPr lang="tr-TR" sz="1900" kern="1200" dirty="0">
              <a:latin typeface="+mn-lt"/>
            </a:rPr>
            <a:t>RITERIA</a:t>
          </a:r>
          <a:r>
            <a:rPr lang="en-US" sz="1900" kern="1200" dirty="0">
              <a:latin typeface="+mn-lt"/>
            </a:rPr>
            <a:t> A</a:t>
          </a:r>
          <a:r>
            <a:rPr lang="tr-TR" sz="1900" kern="1200" dirty="0">
              <a:latin typeface="+mn-lt"/>
            </a:rPr>
            <a:t>ND </a:t>
          </a:r>
          <a:r>
            <a:rPr lang="en-US" sz="1900" kern="1200" dirty="0">
              <a:latin typeface="+mn-lt"/>
            </a:rPr>
            <a:t>R</a:t>
          </a:r>
          <a:r>
            <a:rPr lang="tr-TR" sz="1900" kern="1200" dirty="0">
              <a:latin typeface="+mn-lt"/>
            </a:rPr>
            <a:t>ESULTS</a:t>
          </a:r>
          <a:endParaRPr lang="en-US" sz="1900" kern="1200" dirty="0"/>
        </a:p>
      </dsp:txBody>
      <dsp:txXfrm>
        <a:off x="22246" y="3183384"/>
        <a:ext cx="6346783" cy="411223"/>
      </dsp:txXfrm>
    </dsp:sp>
    <dsp:sp modelId="{1D3079CC-F9FB-4AEF-A4CF-74F4DF780CE8}">
      <dsp:nvSpPr>
        <dsp:cNvPr id="0" name=""/>
        <dsp:cNvSpPr/>
      </dsp:nvSpPr>
      <dsp:spPr>
        <a:xfrm>
          <a:off x="0" y="3671573"/>
          <a:ext cx="6391275" cy="455715"/>
        </a:xfrm>
        <a:prstGeom prst="roundRect">
          <a:avLst/>
        </a:prstGeom>
        <a:solidFill>
          <a:schemeClr val="accent2">
            <a:hueOff val="-1131949"/>
            <a:satOff val="-65277"/>
            <a:lumOff val="67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latin typeface="+mn-lt"/>
            </a:rPr>
            <a:t>PROJECT SCREENSHOTS</a:t>
          </a:r>
          <a:endParaRPr lang="en-US" sz="1900" kern="1200" dirty="0"/>
        </a:p>
      </dsp:txBody>
      <dsp:txXfrm>
        <a:off x="22246" y="3693819"/>
        <a:ext cx="6346783" cy="411223"/>
      </dsp:txXfrm>
    </dsp:sp>
    <dsp:sp modelId="{D5B668A0-FAB2-487F-9415-536609818DFE}">
      <dsp:nvSpPr>
        <dsp:cNvPr id="0" name=""/>
        <dsp:cNvSpPr/>
      </dsp:nvSpPr>
      <dsp:spPr>
        <a:xfrm>
          <a:off x="0" y="4182008"/>
          <a:ext cx="6391275" cy="455715"/>
        </a:xfrm>
        <a:prstGeom prst="roundRect">
          <a:avLst/>
        </a:prstGeom>
        <a:solidFill>
          <a:schemeClr val="accent2">
            <a:hueOff val="-1293656"/>
            <a:satOff val="-74603"/>
            <a:lumOff val="76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CONCLUSION</a:t>
          </a:r>
        </a:p>
      </dsp:txBody>
      <dsp:txXfrm>
        <a:off x="22246" y="4204254"/>
        <a:ext cx="6346783" cy="411223"/>
      </dsp:txXfrm>
    </dsp:sp>
    <dsp:sp modelId="{7B6EC4F8-FAD9-4678-A38F-FCEDD93A8BD9}">
      <dsp:nvSpPr>
        <dsp:cNvPr id="0" name=""/>
        <dsp:cNvSpPr/>
      </dsp:nvSpPr>
      <dsp:spPr>
        <a:xfrm>
          <a:off x="0" y="4692443"/>
          <a:ext cx="6391275" cy="455715"/>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a:latin typeface="+mn-lt"/>
            </a:rPr>
            <a:t>DEMO</a:t>
          </a:r>
          <a:endParaRPr lang="en-US" sz="1900" kern="1200" dirty="0"/>
        </a:p>
      </dsp:txBody>
      <dsp:txXfrm>
        <a:off x="22246" y="4714689"/>
        <a:ext cx="6346783" cy="41122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76C6E3-4FCA-DC5A-0AC2-CA57A519196E}"/>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31B2E5F3-5E64-65D2-A3F8-D36B361FFF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28456F75-E387-97FC-C124-CEF7780EC040}"/>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6545EE02-839F-75A8-74DA-246C87CE1913}"/>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E4D402B1-5341-11DB-03C4-3716BAC9E8B6}"/>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73650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12BBE56-41B9-E4D0-25D4-B67643A4F6A1}"/>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9620F8D7-8845-6269-D730-E4B1D5D562ED}"/>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6E4DA43-8130-B084-2EB7-803A3E81C64F}"/>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86DF7406-8539-1620-ED0A-56E2192DD5C4}"/>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3BAA1359-0649-B30C-BB9C-2BFD07FB9722}"/>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4013444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3F1E65EB-CBEA-5EAC-7027-D6D933932F48}"/>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E0105C8A-8847-E763-ACE3-74FBBECF70EF}"/>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6A918CE-CFE3-8FCD-F3F7-1ED8F1D54337}"/>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541CCB01-81C4-A644-C1E2-5D397A7C6C0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844163BD-D261-87CC-B16D-886F6FDE3FE8}"/>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4276602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24810CD-DFAA-849E-66E9-935B6AB0454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BB586092-8EEE-78FC-D633-CF7C186762D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3FD8741-429C-E938-6957-D482C9E8FFB1}"/>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0CC0A5FF-E48B-C5CF-58F0-7C4FDF10479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55644B87-613D-9038-8C4A-79CC1E399553}"/>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844069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B2700F8-5379-0EED-DF6C-7001D755209D}"/>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D094C820-BF5D-09CA-0A98-4BD7450143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6455C66C-353D-0146-AC98-0D76C26CCD75}"/>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B23B3F21-51AB-0F05-1526-5514E27ED203}"/>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E591F5D4-EEA0-0368-2FF9-8866AAE97F4A}"/>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455242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8562C4B-3BFA-79D3-D8BF-ED0913316513}"/>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B510543B-D8D7-5F1D-80AC-24797733C09C}"/>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EE9CF053-1EB6-7F7B-6E35-C63741F3D44A}"/>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7EB7BE6F-4A24-0758-FDFE-AE47B8B42930}"/>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D6CD7B44-03D3-E026-F00A-DF1766E0E7F5}"/>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D7753347-B478-5517-C139-3A6C60C7949E}"/>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16346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54DBF1-79F4-E024-B8FE-E5F5AC94E942}"/>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9EA996A-815A-0305-6786-394EE42411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9E862600-2F17-6F19-4E83-2B93EAD3EB29}"/>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EEEB805A-601B-8AE0-B3E4-7CA7FF18EB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18D06538-3241-C5C5-7404-BAE552A8DCA2}"/>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249160F9-A7F7-CAD4-FC65-1C2F8ACC35CE}"/>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8" name="Alt Bilgi Yer Tutucusu 7">
            <a:extLst>
              <a:ext uri="{FF2B5EF4-FFF2-40B4-BE49-F238E27FC236}">
                <a16:creationId xmlns:a16="http://schemas.microsoft.com/office/drawing/2014/main" id="{58F9349F-A0DE-9CBB-0A9A-8D8E163D0354}"/>
              </a:ext>
            </a:extLst>
          </p:cNvPr>
          <p:cNvSpPr>
            <a:spLocks noGrp="1"/>
          </p:cNvSpPr>
          <p:nvPr>
            <p:ph type="ftr" sz="quarter" idx="11"/>
          </p:nvPr>
        </p:nvSpPr>
        <p:spPr/>
        <p:txBody>
          <a:bodyPr/>
          <a:lstStyle/>
          <a:p>
            <a:endParaRPr lang="en-US"/>
          </a:p>
        </p:txBody>
      </p:sp>
      <p:sp>
        <p:nvSpPr>
          <p:cNvPr id="9" name="Slayt Numarası Yer Tutucusu 8">
            <a:extLst>
              <a:ext uri="{FF2B5EF4-FFF2-40B4-BE49-F238E27FC236}">
                <a16:creationId xmlns:a16="http://schemas.microsoft.com/office/drawing/2014/main" id="{BC9DBF86-DA8C-DBE5-13B9-AC2E00CD307A}"/>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245994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C2ECC0-F545-0F1F-A40D-1D1B515EE3CB}"/>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D315666F-6335-1C76-32AA-2F55295AF99A}"/>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4" name="Alt Bilgi Yer Tutucusu 3">
            <a:extLst>
              <a:ext uri="{FF2B5EF4-FFF2-40B4-BE49-F238E27FC236}">
                <a16:creationId xmlns:a16="http://schemas.microsoft.com/office/drawing/2014/main" id="{31442DDD-74F3-4E8A-D54C-A48890AA7B44}"/>
              </a:ext>
            </a:extLst>
          </p:cNvPr>
          <p:cNvSpPr>
            <a:spLocks noGrp="1"/>
          </p:cNvSpPr>
          <p:nvPr>
            <p:ph type="ftr" sz="quarter" idx="11"/>
          </p:nvPr>
        </p:nvSpPr>
        <p:spPr/>
        <p:txBody>
          <a:bodyPr/>
          <a:lstStyle/>
          <a:p>
            <a:endParaRPr lang="en-US"/>
          </a:p>
        </p:txBody>
      </p:sp>
      <p:sp>
        <p:nvSpPr>
          <p:cNvPr id="5" name="Slayt Numarası Yer Tutucusu 4">
            <a:extLst>
              <a:ext uri="{FF2B5EF4-FFF2-40B4-BE49-F238E27FC236}">
                <a16:creationId xmlns:a16="http://schemas.microsoft.com/office/drawing/2014/main" id="{2E3D1285-AF90-D425-FE0B-0497D265DB86}"/>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217728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851B3F32-73AD-FB80-8E8A-AC88AD5E4671}"/>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3" name="Alt Bilgi Yer Tutucusu 2">
            <a:extLst>
              <a:ext uri="{FF2B5EF4-FFF2-40B4-BE49-F238E27FC236}">
                <a16:creationId xmlns:a16="http://schemas.microsoft.com/office/drawing/2014/main" id="{75E69656-967D-1DCC-9361-09D44F429ACF}"/>
              </a:ext>
            </a:extLst>
          </p:cNvPr>
          <p:cNvSpPr>
            <a:spLocks noGrp="1"/>
          </p:cNvSpPr>
          <p:nvPr>
            <p:ph type="ftr" sz="quarter" idx="11"/>
          </p:nvPr>
        </p:nvSpPr>
        <p:spPr/>
        <p:txBody>
          <a:bodyPr/>
          <a:lstStyle/>
          <a:p>
            <a:endParaRPr lang="en-US"/>
          </a:p>
        </p:txBody>
      </p:sp>
      <p:sp>
        <p:nvSpPr>
          <p:cNvPr id="4" name="Slayt Numarası Yer Tutucusu 3">
            <a:extLst>
              <a:ext uri="{FF2B5EF4-FFF2-40B4-BE49-F238E27FC236}">
                <a16:creationId xmlns:a16="http://schemas.microsoft.com/office/drawing/2014/main" id="{1998D128-5B3E-7654-B660-9AAE18D9B30F}"/>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317093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9121977-BB3B-8EEC-B8CE-CA4DD913808F}"/>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A8D50BFB-A557-F452-3FEF-69521DDBBA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975E0C22-1683-B72E-BF96-0DD6552E91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B5A50E91-D991-4C0F-FC8B-981EEBF3C406}"/>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9BA4C047-AD58-3F28-138D-65869ED6BF78}"/>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B7DF418F-27AB-D6BD-348B-1C1700EC50AB}"/>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468650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EA9558-5A05-7602-410A-FF10C2229653}"/>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C170E254-CD5C-97D5-16AC-204B8B0573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9F4A2D33-7D0D-0C05-A6EE-AA7D55C5E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2772791-3B0A-26F4-A41A-57312EDF133C}"/>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83BC4A89-4894-780F-03FD-C6D3C2E4DF65}"/>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B1D35E0E-F07C-B8B3-C2AA-282B4C073B48}"/>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79835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E6E8CF21-FC63-DAB4-5EE1-B97635C0C6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CD2EB52-BDFE-DE6E-7E3E-2488EA89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4B4681E-BE23-9CB0-97D8-9E7ECB82BE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A2DC0200-A93C-E202-CEAD-B8849F06F8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a:extLst>
              <a:ext uri="{FF2B5EF4-FFF2-40B4-BE49-F238E27FC236}">
                <a16:creationId xmlns:a16="http://schemas.microsoft.com/office/drawing/2014/main" id="{229F6BC8-1A0C-BA02-D848-B15CA695FD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A4FCA8-BAE7-4AF8-9D89-0A837933549F}" type="slidenum">
              <a:rPr lang="en-US" smtClean="0"/>
              <a:t>‹#›</a:t>
            </a:fld>
            <a:endParaRPr lang="en-US"/>
          </a:p>
        </p:txBody>
      </p:sp>
    </p:spTree>
    <p:extLst>
      <p:ext uri="{BB962C8B-B14F-4D97-AF65-F5344CB8AC3E}">
        <p14:creationId xmlns:p14="http://schemas.microsoft.com/office/powerpoint/2010/main" val="3897651801"/>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FD7CC-0D05-4970-8A55-359EB7BE0DF1}"/>
              </a:ext>
            </a:extLst>
          </p:cNvPr>
          <p:cNvSpPr>
            <a:spLocks noGrp="1"/>
          </p:cNvSpPr>
          <p:nvPr>
            <p:ph type="ctrTitle"/>
          </p:nvPr>
        </p:nvSpPr>
        <p:spPr>
          <a:xfrm>
            <a:off x="5274825" y="2191817"/>
            <a:ext cx="6268246" cy="1892709"/>
          </a:xfrm>
        </p:spPr>
        <p:txBody>
          <a:bodyPr>
            <a:normAutofit fontScale="90000"/>
          </a:bodyPr>
          <a:lstStyle/>
          <a:p>
            <a:pPr>
              <a:lnSpc>
                <a:spcPct val="90000"/>
              </a:lnSpc>
            </a:pPr>
            <a:r>
              <a:rPr lang="en-US" sz="4400" b="1" dirty="0">
                <a:solidFill>
                  <a:schemeClr val="bg1"/>
                </a:solidFill>
                <a:latin typeface="+mn-lt"/>
              </a:rPr>
              <a:t>GAME RECOMMENDATION SYSTEM USING MACHINE LEARNING ALGORITHMS</a:t>
            </a:r>
          </a:p>
        </p:txBody>
      </p:sp>
      <p:sp>
        <p:nvSpPr>
          <p:cNvPr id="3" name="Subtitle 2">
            <a:extLst>
              <a:ext uri="{FF2B5EF4-FFF2-40B4-BE49-F238E27FC236}">
                <a16:creationId xmlns:a16="http://schemas.microsoft.com/office/drawing/2014/main" id="{45D8C85E-0D47-4769-8199-28E502AB9EBA}"/>
              </a:ext>
            </a:extLst>
          </p:cNvPr>
          <p:cNvSpPr>
            <a:spLocks noGrp="1"/>
          </p:cNvSpPr>
          <p:nvPr>
            <p:ph type="subTitle" idx="1"/>
          </p:nvPr>
        </p:nvSpPr>
        <p:spPr>
          <a:xfrm>
            <a:off x="5274824" y="4473676"/>
            <a:ext cx="6534737" cy="1978881"/>
          </a:xfrm>
        </p:spPr>
        <p:txBody>
          <a:bodyPr>
            <a:normAutofit/>
          </a:bodyPr>
          <a:lstStyle/>
          <a:p>
            <a:r>
              <a:rPr lang="tr-TR" b="1" dirty="0">
                <a:solidFill>
                  <a:schemeClr val="bg1"/>
                </a:solidFill>
              </a:rPr>
              <a:t>Advisor: Dr. Serdar ARSLAN</a:t>
            </a:r>
          </a:p>
          <a:p>
            <a:r>
              <a:rPr lang="en-US" sz="2000" dirty="0" err="1">
                <a:solidFill>
                  <a:schemeClr val="bg1"/>
                </a:solidFill>
              </a:rPr>
              <a:t>Kutay</a:t>
            </a:r>
            <a:r>
              <a:rPr lang="en-US" sz="2000" dirty="0">
                <a:solidFill>
                  <a:schemeClr val="bg1"/>
                </a:solidFill>
              </a:rPr>
              <a:t> KABADAŞ 201711039</a:t>
            </a:r>
            <a:endParaRPr lang="tr-TR" sz="2000" dirty="0">
              <a:solidFill>
                <a:schemeClr val="bg1"/>
              </a:solidFill>
            </a:endParaRPr>
          </a:p>
          <a:p>
            <a:r>
              <a:rPr lang="en-US" sz="2000" dirty="0" err="1">
                <a:solidFill>
                  <a:schemeClr val="bg1"/>
                </a:solidFill>
              </a:rPr>
              <a:t>Tolga</a:t>
            </a:r>
            <a:r>
              <a:rPr lang="en-US" sz="2000" dirty="0">
                <a:solidFill>
                  <a:schemeClr val="bg1"/>
                </a:solidFill>
              </a:rPr>
              <a:t> BOLAT 201711008</a:t>
            </a:r>
          </a:p>
          <a:p>
            <a:r>
              <a:rPr lang="en-US" sz="2000" dirty="0">
                <a:solidFill>
                  <a:schemeClr val="bg1"/>
                </a:solidFill>
              </a:rPr>
              <a:t>Berfin VARLI 201711068</a:t>
            </a:r>
            <a:endParaRPr lang="tr-TR" sz="2000" dirty="0">
              <a:solidFill>
                <a:schemeClr val="bg1"/>
              </a:solidFill>
            </a:endParaRPr>
          </a:p>
        </p:txBody>
      </p:sp>
      <p:pic>
        <p:nvPicPr>
          <p:cNvPr id="7" name="Graphic 6" descr="Veri tabanı">
            <a:extLst>
              <a:ext uri="{FF2B5EF4-FFF2-40B4-BE49-F238E27FC236}">
                <a16:creationId xmlns:a16="http://schemas.microsoft.com/office/drawing/2014/main" id="{A0C605E6-78BF-433A-9166-DEF698F652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9764" y="1661911"/>
            <a:ext cx="3531062" cy="3531062"/>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8378096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D117619-8626-B504-98A1-CFF868BA8EEB}"/>
              </a:ext>
            </a:extLst>
          </p:cNvPr>
          <p:cNvSpPr>
            <a:spLocks noGrp="1"/>
          </p:cNvSpPr>
          <p:nvPr>
            <p:ph type="title"/>
          </p:nvPr>
        </p:nvSpPr>
        <p:spPr/>
        <p:txBody>
          <a:bodyPr/>
          <a:lstStyle/>
          <a:p>
            <a:r>
              <a:rPr lang="tr-TR" dirty="0">
                <a:latin typeface="+mn-lt"/>
              </a:rPr>
              <a:t>PROJECT SCREENSHOTS</a:t>
            </a:r>
          </a:p>
        </p:txBody>
      </p:sp>
      <p:pic>
        <p:nvPicPr>
          <p:cNvPr id="1026" name="Picture 2">
            <a:extLst>
              <a:ext uri="{FF2B5EF4-FFF2-40B4-BE49-F238E27FC236}">
                <a16:creationId xmlns:a16="http://schemas.microsoft.com/office/drawing/2014/main" id="{F0206FA4-074A-5A45-AFD8-6578177078A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25049" y="1690688"/>
            <a:ext cx="2034057"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8504BEB-39AC-FB73-9936-22790F76E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7610" y="1690686"/>
            <a:ext cx="2034058" cy="4351339"/>
          </a:xfrm>
          <a:prstGeom prst="rect">
            <a:avLst/>
          </a:prstGeom>
          <a:noFill/>
          <a:extLst>
            <a:ext uri="{909E8E84-426E-40DD-AFC4-6F175D3DCCD1}">
              <a14:hiddenFill xmlns:a14="http://schemas.microsoft.com/office/drawing/2010/main">
                <a:solidFill>
                  <a:srgbClr val="FFFFFF"/>
                </a:solidFill>
              </a14:hiddenFill>
            </a:ext>
          </a:extLst>
        </p:spPr>
      </p:pic>
      <p:sp>
        <p:nvSpPr>
          <p:cNvPr id="4" name="Metin kutusu 3">
            <a:extLst>
              <a:ext uri="{FF2B5EF4-FFF2-40B4-BE49-F238E27FC236}">
                <a16:creationId xmlns:a16="http://schemas.microsoft.com/office/drawing/2014/main" id="{2BBD5DEC-C421-0A85-4A97-68B1079C3141}"/>
              </a:ext>
            </a:extLst>
          </p:cNvPr>
          <p:cNvSpPr txBox="1"/>
          <p:nvPr/>
        </p:nvSpPr>
        <p:spPr>
          <a:xfrm>
            <a:off x="4454554" y="6308209"/>
            <a:ext cx="2493055" cy="369332"/>
          </a:xfrm>
          <a:prstGeom prst="rect">
            <a:avLst/>
          </a:prstGeom>
          <a:noFill/>
        </p:spPr>
        <p:txBody>
          <a:bodyPr wrap="none" rtlCol="0">
            <a:spAutoFit/>
          </a:bodyPr>
          <a:lstStyle/>
          <a:p>
            <a:r>
              <a:rPr lang="tr-TR" dirty="0" err="1"/>
              <a:t>Register</a:t>
            </a:r>
            <a:r>
              <a:rPr lang="tr-TR" dirty="0"/>
              <a:t> </a:t>
            </a:r>
            <a:r>
              <a:rPr lang="tr-TR" dirty="0" err="1"/>
              <a:t>and</a:t>
            </a:r>
            <a:r>
              <a:rPr lang="tr-TR" dirty="0"/>
              <a:t> </a:t>
            </a:r>
            <a:r>
              <a:rPr lang="tr-TR" dirty="0" err="1"/>
              <a:t>Login</a:t>
            </a:r>
            <a:r>
              <a:rPr lang="tr-TR" dirty="0"/>
              <a:t> </a:t>
            </a:r>
            <a:r>
              <a:rPr lang="tr-TR" dirty="0" err="1"/>
              <a:t>Pages</a:t>
            </a:r>
            <a:endParaRPr lang="tr-TR" dirty="0"/>
          </a:p>
        </p:txBody>
      </p:sp>
    </p:spTree>
    <p:extLst>
      <p:ext uri="{BB962C8B-B14F-4D97-AF65-F5344CB8AC3E}">
        <p14:creationId xmlns:p14="http://schemas.microsoft.com/office/powerpoint/2010/main" val="3630681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290CFE2-213F-6AA2-7758-DAE1666825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4371" y="1165895"/>
            <a:ext cx="2280423" cy="48783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CBEE7ED-062E-5D4E-57E1-24A6CFD597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620" y="1165895"/>
            <a:ext cx="2280423" cy="4878373"/>
          </a:xfrm>
          <a:prstGeom prst="rect">
            <a:avLst/>
          </a:prstGeom>
          <a:noFill/>
          <a:extLst>
            <a:ext uri="{909E8E84-426E-40DD-AFC4-6F175D3DCCD1}">
              <a14:hiddenFill xmlns:a14="http://schemas.microsoft.com/office/drawing/2010/main">
                <a:solidFill>
                  <a:srgbClr val="FFFFFF"/>
                </a:solidFill>
              </a14:hiddenFill>
            </a:ext>
          </a:extLst>
        </p:spPr>
      </p:pic>
      <p:sp>
        <p:nvSpPr>
          <p:cNvPr id="8" name="Metin kutusu 7">
            <a:extLst>
              <a:ext uri="{FF2B5EF4-FFF2-40B4-BE49-F238E27FC236}">
                <a16:creationId xmlns:a16="http://schemas.microsoft.com/office/drawing/2014/main" id="{E7D59C8A-935E-1933-398B-5CFD04EBB822}"/>
              </a:ext>
            </a:extLst>
          </p:cNvPr>
          <p:cNvSpPr txBox="1"/>
          <p:nvPr/>
        </p:nvSpPr>
        <p:spPr>
          <a:xfrm>
            <a:off x="4134024" y="6291635"/>
            <a:ext cx="3923951" cy="369332"/>
          </a:xfrm>
          <a:prstGeom prst="rect">
            <a:avLst/>
          </a:prstGeom>
          <a:noFill/>
        </p:spPr>
        <p:txBody>
          <a:bodyPr wrap="square">
            <a:spAutoFit/>
          </a:bodyPr>
          <a:lstStyle/>
          <a:p>
            <a:r>
              <a:rPr lang="tr-TR" dirty="0"/>
              <a:t>User </a:t>
            </a:r>
            <a:r>
              <a:rPr lang="tr-TR" dirty="0" err="1"/>
              <a:t>Liked</a:t>
            </a:r>
            <a:r>
              <a:rPr lang="tr-TR" dirty="0"/>
              <a:t> Games </a:t>
            </a:r>
            <a:r>
              <a:rPr lang="tr-TR" dirty="0" err="1"/>
              <a:t>Page</a:t>
            </a:r>
            <a:r>
              <a:rPr lang="tr-TR" dirty="0"/>
              <a:t> </a:t>
            </a:r>
            <a:r>
              <a:rPr lang="tr-TR" dirty="0" err="1"/>
              <a:t>and</a:t>
            </a:r>
            <a:r>
              <a:rPr lang="tr-TR" dirty="0"/>
              <a:t> </a:t>
            </a:r>
            <a:r>
              <a:rPr lang="tr-TR" dirty="0" err="1"/>
              <a:t>Homepage</a:t>
            </a:r>
            <a:endParaRPr lang="tr-TR" dirty="0"/>
          </a:p>
        </p:txBody>
      </p:sp>
      <p:sp>
        <p:nvSpPr>
          <p:cNvPr id="10" name="Metin kutusu 9">
            <a:extLst>
              <a:ext uri="{FF2B5EF4-FFF2-40B4-BE49-F238E27FC236}">
                <a16:creationId xmlns:a16="http://schemas.microsoft.com/office/drawing/2014/main" id="{3454F260-14D9-E79B-42E9-973E5E69BB87}"/>
              </a:ext>
            </a:extLst>
          </p:cNvPr>
          <p:cNvSpPr txBox="1"/>
          <p:nvPr/>
        </p:nvSpPr>
        <p:spPr>
          <a:xfrm>
            <a:off x="748018" y="396454"/>
            <a:ext cx="6094602" cy="769441"/>
          </a:xfrm>
          <a:prstGeom prst="rect">
            <a:avLst/>
          </a:prstGeom>
          <a:noFill/>
        </p:spPr>
        <p:txBody>
          <a:bodyPr wrap="square">
            <a:spAutoFit/>
          </a:bodyPr>
          <a:lstStyle/>
          <a:p>
            <a:r>
              <a:rPr lang="tr-TR" sz="4400" dirty="0">
                <a:ea typeface="+mj-ea"/>
                <a:cs typeface="+mj-cs"/>
              </a:rPr>
              <a:t>PROJECT SCREENSHOTS</a:t>
            </a:r>
          </a:p>
        </p:txBody>
      </p:sp>
    </p:spTree>
    <p:extLst>
      <p:ext uri="{BB962C8B-B14F-4D97-AF65-F5344CB8AC3E}">
        <p14:creationId xmlns:p14="http://schemas.microsoft.com/office/powerpoint/2010/main" val="3849534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967F303-AAD5-669B-AFFB-BE2B2B74F8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9641" y="1290582"/>
            <a:ext cx="2310275" cy="494223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83AFAD8-5419-41ED-C2C2-87929B2D36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4479" y="1285418"/>
            <a:ext cx="2310275" cy="4942234"/>
          </a:xfrm>
          <a:prstGeom prst="rect">
            <a:avLst/>
          </a:prstGeom>
          <a:noFill/>
          <a:extLst>
            <a:ext uri="{909E8E84-426E-40DD-AFC4-6F175D3DCCD1}">
              <a14:hiddenFill xmlns:a14="http://schemas.microsoft.com/office/drawing/2010/main">
                <a:solidFill>
                  <a:srgbClr val="FFFFFF"/>
                </a:solidFill>
              </a14:hiddenFill>
            </a:ext>
          </a:extLst>
        </p:spPr>
      </p:pic>
      <p:sp>
        <p:nvSpPr>
          <p:cNvPr id="7" name="Metin kutusu 6">
            <a:extLst>
              <a:ext uri="{FF2B5EF4-FFF2-40B4-BE49-F238E27FC236}">
                <a16:creationId xmlns:a16="http://schemas.microsoft.com/office/drawing/2014/main" id="{C392CEFC-6F01-1162-A456-1A6031630367}"/>
              </a:ext>
            </a:extLst>
          </p:cNvPr>
          <p:cNvSpPr txBox="1"/>
          <p:nvPr/>
        </p:nvSpPr>
        <p:spPr>
          <a:xfrm>
            <a:off x="739593" y="396586"/>
            <a:ext cx="6094602" cy="769441"/>
          </a:xfrm>
          <a:prstGeom prst="rect">
            <a:avLst/>
          </a:prstGeom>
          <a:noFill/>
        </p:spPr>
        <p:txBody>
          <a:bodyPr wrap="square">
            <a:spAutoFit/>
          </a:bodyPr>
          <a:lstStyle/>
          <a:p>
            <a:r>
              <a:rPr lang="tr-TR" sz="4400" dirty="0">
                <a:ea typeface="+mj-ea"/>
                <a:cs typeface="+mj-cs"/>
              </a:rPr>
              <a:t>PROJECT SCREENSHOTS</a:t>
            </a:r>
          </a:p>
        </p:txBody>
      </p:sp>
      <p:sp>
        <p:nvSpPr>
          <p:cNvPr id="9" name="Metin kutusu 8">
            <a:extLst>
              <a:ext uri="{FF2B5EF4-FFF2-40B4-BE49-F238E27FC236}">
                <a16:creationId xmlns:a16="http://schemas.microsoft.com/office/drawing/2014/main" id="{DA4BE08F-B069-4AE8-32BC-1859F9A70E35}"/>
              </a:ext>
            </a:extLst>
          </p:cNvPr>
          <p:cNvSpPr txBox="1"/>
          <p:nvPr/>
        </p:nvSpPr>
        <p:spPr>
          <a:xfrm>
            <a:off x="3980022" y="6357370"/>
            <a:ext cx="4231955" cy="369332"/>
          </a:xfrm>
          <a:prstGeom prst="rect">
            <a:avLst/>
          </a:prstGeom>
          <a:noFill/>
        </p:spPr>
        <p:txBody>
          <a:bodyPr wrap="square">
            <a:spAutoFit/>
          </a:bodyPr>
          <a:lstStyle/>
          <a:p>
            <a:r>
              <a:rPr lang="tr-TR" dirty="0" err="1"/>
              <a:t>Recommendations</a:t>
            </a:r>
            <a:r>
              <a:rPr lang="tr-TR" dirty="0"/>
              <a:t> </a:t>
            </a:r>
            <a:r>
              <a:rPr lang="tr-TR" dirty="0" err="1"/>
              <a:t>Page</a:t>
            </a:r>
            <a:r>
              <a:rPr lang="tr-TR" dirty="0"/>
              <a:t> </a:t>
            </a:r>
            <a:r>
              <a:rPr lang="tr-TR" dirty="0" err="1"/>
              <a:t>and</a:t>
            </a:r>
            <a:r>
              <a:rPr lang="tr-TR" dirty="0"/>
              <a:t> Game Profile</a:t>
            </a:r>
          </a:p>
        </p:txBody>
      </p:sp>
    </p:spTree>
    <p:extLst>
      <p:ext uri="{BB962C8B-B14F-4D97-AF65-F5344CB8AC3E}">
        <p14:creationId xmlns:p14="http://schemas.microsoft.com/office/powerpoint/2010/main" val="1246480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descr="Blood in a test tube">
            <a:extLst>
              <a:ext uri="{FF2B5EF4-FFF2-40B4-BE49-F238E27FC236}">
                <a16:creationId xmlns:a16="http://schemas.microsoft.com/office/drawing/2014/main" id="{C92BA32D-0046-49EB-B21B-EDA823C3572E}"/>
              </a:ext>
            </a:extLst>
          </p:cNvPr>
          <p:cNvPicPr>
            <a:picLocks noChangeAspect="1"/>
          </p:cNvPicPr>
          <p:nvPr/>
        </p:nvPicPr>
        <p:blipFill rotWithShape="1">
          <a:blip r:embed="rId2"/>
          <a:srcRect t="13840" r="-1" b="24470"/>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 name="Başlık 1">
            <a:extLst>
              <a:ext uri="{FF2B5EF4-FFF2-40B4-BE49-F238E27FC236}">
                <a16:creationId xmlns:a16="http://schemas.microsoft.com/office/drawing/2014/main" id="{7E6622F2-4E7D-4C57-939E-592BAD211630}"/>
              </a:ext>
            </a:extLst>
          </p:cNvPr>
          <p:cNvSpPr>
            <a:spLocks noGrp="1"/>
          </p:cNvSpPr>
          <p:nvPr>
            <p:ph type="title"/>
          </p:nvPr>
        </p:nvSpPr>
        <p:spPr>
          <a:xfrm>
            <a:off x="892199" y="4854346"/>
            <a:ext cx="10407602" cy="868026"/>
          </a:xfrm>
        </p:spPr>
        <p:txBody>
          <a:bodyPr vert="horz" lIns="91440" tIns="45720" rIns="91440" bIns="45720" rtlCol="0" anchor="b">
            <a:normAutofit/>
          </a:bodyPr>
          <a:lstStyle/>
          <a:p>
            <a:r>
              <a:rPr lang="en-US" dirty="0">
                <a:latin typeface="+mn-lt"/>
              </a:rPr>
              <a:t>CONCLUSION</a:t>
            </a:r>
          </a:p>
        </p:txBody>
      </p:sp>
    </p:spTree>
    <p:extLst>
      <p:ext uri="{BB962C8B-B14F-4D97-AF65-F5344CB8AC3E}">
        <p14:creationId xmlns:p14="http://schemas.microsoft.com/office/powerpoint/2010/main" val="39649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10AA323-387D-E15B-5892-8F9D65994B21}"/>
              </a:ext>
            </a:extLst>
          </p:cNvPr>
          <p:cNvSpPr>
            <a:spLocks noGrp="1"/>
          </p:cNvSpPr>
          <p:nvPr>
            <p:ph type="title"/>
          </p:nvPr>
        </p:nvSpPr>
        <p:spPr>
          <a:xfrm>
            <a:off x="866018" y="0"/>
            <a:ext cx="10515600" cy="1325563"/>
          </a:xfrm>
        </p:spPr>
        <p:txBody>
          <a:bodyPr/>
          <a:lstStyle/>
          <a:p>
            <a:r>
              <a:rPr lang="tr-TR" dirty="0">
                <a:latin typeface="+mn-lt"/>
              </a:rPr>
              <a:t>DEMO</a:t>
            </a:r>
          </a:p>
        </p:txBody>
      </p:sp>
      <p:pic>
        <p:nvPicPr>
          <p:cNvPr id="4" name="VID-20220606-WA0009">
            <a:hlinkClick r:id="" action="ppaction://media"/>
            <a:extLst>
              <a:ext uri="{FF2B5EF4-FFF2-40B4-BE49-F238E27FC236}">
                <a16:creationId xmlns:a16="http://schemas.microsoft.com/office/drawing/2014/main" id="{746D91F5-874D-9C63-7C75-7978A716F23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44194" y="1049154"/>
            <a:ext cx="2759249" cy="5808846"/>
          </a:xfrm>
        </p:spPr>
      </p:pic>
    </p:spTree>
    <p:extLst>
      <p:ext uri="{BB962C8B-B14F-4D97-AF65-F5344CB8AC3E}">
        <p14:creationId xmlns:p14="http://schemas.microsoft.com/office/powerpoint/2010/main" val="701417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1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 up image of hands applauding">
            <a:extLst>
              <a:ext uri="{FF2B5EF4-FFF2-40B4-BE49-F238E27FC236}">
                <a16:creationId xmlns:a16="http://schemas.microsoft.com/office/drawing/2014/main" id="{016B75F1-289D-4904-9FFE-EAF9D10C5CEE}"/>
              </a:ext>
            </a:extLst>
          </p:cNvPr>
          <p:cNvPicPr>
            <a:picLocks noChangeAspect="1"/>
          </p:cNvPicPr>
          <p:nvPr/>
        </p:nvPicPr>
        <p:blipFill rotWithShape="1">
          <a:blip r:embed="rId2">
            <a:alphaModFix amt="40000"/>
          </a:blip>
          <a:srcRect t="596" b="15134"/>
          <a:stretch/>
        </p:blipFill>
        <p:spPr>
          <a:xfrm>
            <a:off x="20" y="10"/>
            <a:ext cx="12191980" cy="6857990"/>
          </a:xfrm>
          <a:prstGeom prst="rect">
            <a:avLst/>
          </a:prstGeom>
        </p:spPr>
      </p:pic>
      <p:sp>
        <p:nvSpPr>
          <p:cNvPr id="3" name="İçerik Yer Tutucusu 2">
            <a:extLst>
              <a:ext uri="{FF2B5EF4-FFF2-40B4-BE49-F238E27FC236}">
                <a16:creationId xmlns:a16="http://schemas.microsoft.com/office/drawing/2014/main" id="{B1891E6E-FFDB-44BC-BB6A-47756A34D37B}"/>
              </a:ext>
            </a:extLst>
          </p:cNvPr>
          <p:cNvSpPr>
            <a:spLocks noGrp="1"/>
          </p:cNvSpPr>
          <p:nvPr>
            <p:ph idx="1"/>
          </p:nvPr>
        </p:nvSpPr>
        <p:spPr>
          <a:xfrm>
            <a:off x="1683170" y="2922282"/>
            <a:ext cx="8825659" cy="3416300"/>
          </a:xfrm>
        </p:spPr>
        <p:txBody>
          <a:bodyPr>
            <a:normAutofit/>
          </a:bodyPr>
          <a:lstStyle/>
          <a:p>
            <a:pPr marL="0" indent="0" algn="ctr">
              <a:buNone/>
            </a:pPr>
            <a:r>
              <a:rPr lang="tr-TR" sz="4800" dirty="0">
                <a:solidFill>
                  <a:schemeClr val="tx1"/>
                </a:solidFill>
              </a:rPr>
              <a:t>THANK YOU FOR LISTENING!</a:t>
            </a:r>
          </a:p>
        </p:txBody>
      </p:sp>
    </p:spTree>
    <p:extLst>
      <p:ext uri="{BB962C8B-B14F-4D97-AF65-F5344CB8AC3E}">
        <p14:creationId xmlns:p14="http://schemas.microsoft.com/office/powerpoint/2010/main" val="74160351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398DB-49FC-46E0-B830-DF2060A1DDB1}"/>
              </a:ext>
            </a:extLst>
          </p:cNvPr>
          <p:cNvSpPr>
            <a:spLocks noGrp="1"/>
          </p:cNvSpPr>
          <p:nvPr>
            <p:ph type="title"/>
          </p:nvPr>
        </p:nvSpPr>
        <p:spPr>
          <a:xfrm>
            <a:off x="1154955" y="973667"/>
            <a:ext cx="2942210" cy="4833745"/>
          </a:xfrm>
        </p:spPr>
        <p:txBody>
          <a:bodyPr>
            <a:normAutofit/>
          </a:bodyPr>
          <a:lstStyle/>
          <a:p>
            <a:r>
              <a:rPr lang="en-US" b="1" dirty="0">
                <a:latin typeface="+mn-lt"/>
              </a:rPr>
              <a:t>CONTENTS</a:t>
            </a:r>
          </a:p>
        </p:txBody>
      </p:sp>
      <p:graphicFrame>
        <p:nvGraphicFramePr>
          <p:cNvPr id="5" name="Content Placeholder 2">
            <a:extLst>
              <a:ext uri="{FF2B5EF4-FFF2-40B4-BE49-F238E27FC236}">
                <a16:creationId xmlns:a16="http://schemas.microsoft.com/office/drawing/2014/main" id="{95103A54-EF5E-46FB-9608-5840D49102FB}"/>
              </a:ext>
            </a:extLst>
          </p:cNvPr>
          <p:cNvGraphicFramePr>
            <a:graphicFrameLocks noGrp="1"/>
          </p:cNvGraphicFramePr>
          <p:nvPr>
            <p:ph idx="1"/>
            <p:extLst>
              <p:ext uri="{D42A27DB-BD31-4B8C-83A1-F6EECF244321}">
                <p14:modId xmlns:p14="http://schemas.microsoft.com/office/powerpoint/2010/main" val="278921460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6735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56D27-C82A-4B27-B437-313CB7C25B23}"/>
              </a:ext>
            </a:extLst>
          </p:cNvPr>
          <p:cNvSpPr>
            <a:spLocks noGrp="1"/>
          </p:cNvSpPr>
          <p:nvPr>
            <p:ph type="title"/>
          </p:nvPr>
        </p:nvSpPr>
        <p:spPr/>
        <p:txBody>
          <a:bodyPr/>
          <a:lstStyle/>
          <a:p>
            <a:r>
              <a:rPr lang="en-US" b="1" dirty="0">
                <a:latin typeface="+mn-lt"/>
              </a:rPr>
              <a:t>INTRODUCTION</a:t>
            </a:r>
          </a:p>
        </p:txBody>
      </p:sp>
      <p:sp>
        <p:nvSpPr>
          <p:cNvPr id="3" name="Content Placeholder 2">
            <a:extLst>
              <a:ext uri="{FF2B5EF4-FFF2-40B4-BE49-F238E27FC236}">
                <a16:creationId xmlns:a16="http://schemas.microsoft.com/office/drawing/2014/main" id="{2F141B62-1186-4C9B-9CB0-BA0AC068EF58}"/>
              </a:ext>
            </a:extLst>
          </p:cNvPr>
          <p:cNvSpPr>
            <a:spLocks noGrp="1"/>
          </p:cNvSpPr>
          <p:nvPr>
            <p:ph idx="1"/>
          </p:nvPr>
        </p:nvSpPr>
        <p:spPr/>
        <p:txBody>
          <a:bodyPr/>
          <a:lstStyle/>
          <a:p>
            <a:pPr marL="0" indent="0">
              <a:buNone/>
            </a:pPr>
            <a:r>
              <a:rPr lang="en-US" b="0" i="0" dirty="0">
                <a:solidFill>
                  <a:srgbClr val="000000"/>
                </a:solidFill>
                <a:effectLst/>
                <a:latin typeface="inherit"/>
              </a:rPr>
              <a:t>Recommendation systems are algorithms that aim to suggest relevant items to users.</a:t>
            </a:r>
          </a:p>
          <a:p>
            <a:endParaRPr lang="en-US" dirty="0"/>
          </a:p>
        </p:txBody>
      </p:sp>
      <p:pic>
        <p:nvPicPr>
          <p:cNvPr id="5" name="Picture 4">
            <a:extLst>
              <a:ext uri="{FF2B5EF4-FFF2-40B4-BE49-F238E27FC236}">
                <a16:creationId xmlns:a16="http://schemas.microsoft.com/office/drawing/2014/main" id="{3FC8EB27-95B6-4513-9D7B-64C999073DDD}"/>
              </a:ext>
            </a:extLst>
          </p:cNvPr>
          <p:cNvPicPr>
            <a:picLocks noChangeAspect="1"/>
          </p:cNvPicPr>
          <p:nvPr/>
        </p:nvPicPr>
        <p:blipFill>
          <a:blip r:embed="rId2"/>
          <a:stretch>
            <a:fillRect/>
          </a:stretch>
        </p:blipFill>
        <p:spPr>
          <a:xfrm>
            <a:off x="2590805" y="3180573"/>
            <a:ext cx="5953956" cy="3334215"/>
          </a:xfrm>
          <a:prstGeom prst="rect">
            <a:avLst/>
          </a:prstGeom>
        </p:spPr>
      </p:pic>
    </p:spTree>
    <p:extLst>
      <p:ext uri="{BB962C8B-B14F-4D97-AF65-F5344CB8AC3E}">
        <p14:creationId xmlns:p14="http://schemas.microsoft.com/office/powerpoint/2010/main" val="2227903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537A-3C66-4891-8028-516D1188C021}"/>
              </a:ext>
            </a:extLst>
          </p:cNvPr>
          <p:cNvSpPr>
            <a:spLocks noGrp="1"/>
          </p:cNvSpPr>
          <p:nvPr>
            <p:ph type="title"/>
          </p:nvPr>
        </p:nvSpPr>
        <p:spPr/>
        <p:txBody>
          <a:bodyPr/>
          <a:lstStyle/>
          <a:p>
            <a:r>
              <a:rPr lang="en-US" b="1" dirty="0">
                <a:latin typeface="+mn-lt"/>
              </a:rPr>
              <a:t>PURPOSE</a:t>
            </a:r>
          </a:p>
        </p:txBody>
      </p:sp>
      <p:sp>
        <p:nvSpPr>
          <p:cNvPr id="3" name="Content Placeholder 2">
            <a:extLst>
              <a:ext uri="{FF2B5EF4-FFF2-40B4-BE49-F238E27FC236}">
                <a16:creationId xmlns:a16="http://schemas.microsoft.com/office/drawing/2014/main" id="{930C5E0F-F616-433B-8DB4-4FF23466CC6F}"/>
              </a:ext>
            </a:extLst>
          </p:cNvPr>
          <p:cNvSpPr>
            <a:spLocks noGrp="1"/>
          </p:cNvSpPr>
          <p:nvPr>
            <p:ph idx="1"/>
          </p:nvPr>
        </p:nvSpPr>
        <p:spPr/>
        <p:txBody>
          <a:bodyPr>
            <a:normAutofit/>
          </a:bodyPr>
          <a:lstStyle/>
          <a:p>
            <a:pPr marL="0" indent="0">
              <a:buNone/>
            </a:pPr>
            <a:r>
              <a:rPr lang="en-US" b="0" i="0" dirty="0">
                <a:solidFill>
                  <a:srgbClr val="000000"/>
                </a:solidFill>
                <a:effectLst/>
                <a:latin typeface="inherit"/>
              </a:rPr>
              <a:t>The aim of this project is to develop a system that can give game recommendations to people who are looking for games they may like based on the games they have liked before or the users that have similar history with the current user.</a:t>
            </a:r>
          </a:p>
          <a:p>
            <a:pPr marL="0" indent="0">
              <a:buNone/>
            </a:pPr>
            <a:r>
              <a:rPr lang="en-US" dirty="0">
                <a:solidFill>
                  <a:srgbClr val="000000"/>
                </a:solidFill>
                <a:latin typeface="inherit"/>
              </a:rPr>
              <a:t>Main Features:</a:t>
            </a:r>
          </a:p>
          <a:p>
            <a:r>
              <a:rPr lang="en-US" b="0" i="0" dirty="0">
                <a:solidFill>
                  <a:srgbClr val="000000"/>
                </a:solidFill>
                <a:effectLst/>
                <a:latin typeface="inherit"/>
              </a:rPr>
              <a:t>Predicting games that user might enjoy.</a:t>
            </a:r>
          </a:p>
          <a:p>
            <a:r>
              <a:rPr lang="en-US" dirty="0">
                <a:solidFill>
                  <a:srgbClr val="000000"/>
                </a:solidFill>
                <a:latin typeface="inherit"/>
              </a:rPr>
              <a:t>Rate for users.</a:t>
            </a:r>
          </a:p>
          <a:p>
            <a:r>
              <a:rPr lang="en-US" b="0" i="0" dirty="0">
                <a:solidFill>
                  <a:srgbClr val="000000"/>
                </a:solidFill>
                <a:effectLst/>
                <a:latin typeface="inherit"/>
              </a:rPr>
              <a:t>Display and search among the database for games.</a:t>
            </a:r>
          </a:p>
          <a:p>
            <a:pPr marL="0" indent="0">
              <a:buNone/>
            </a:pPr>
            <a:endParaRPr lang="en-US" dirty="0"/>
          </a:p>
        </p:txBody>
      </p:sp>
    </p:spTree>
    <p:extLst>
      <p:ext uri="{BB962C8B-B14F-4D97-AF65-F5344CB8AC3E}">
        <p14:creationId xmlns:p14="http://schemas.microsoft.com/office/powerpoint/2010/main" val="847544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5F4D9-0AE9-4192-814C-915B8F6D4734}"/>
              </a:ext>
            </a:extLst>
          </p:cNvPr>
          <p:cNvSpPr>
            <a:spLocks noGrp="1"/>
          </p:cNvSpPr>
          <p:nvPr>
            <p:ph type="title"/>
          </p:nvPr>
        </p:nvSpPr>
        <p:spPr/>
        <p:txBody>
          <a:bodyPr/>
          <a:lstStyle/>
          <a:p>
            <a:r>
              <a:rPr lang="en-US" dirty="0">
                <a:latin typeface="+mn-lt"/>
              </a:rPr>
              <a:t>HYBRID RECOMMENDATION SYSTEM</a:t>
            </a:r>
          </a:p>
        </p:txBody>
      </p:sp>
      <p:sp>
        <p:nvSpPr>
          <p:cNvPr id="3" name="Content Placeholder 2">
            <a:extLst>
              <a:ext uri="{FF2B5EF4-FFF2-40B4-BE49-F238E27FC236}">
                <a16:creationId xmlns:a16="http://schemas.microsoft.com/office/drawing/2014/main" id="{D73BF224-C078-4138-839D-EE22158B280E}"/>
              </a:ext>
            </a:extLst>
          </p:cNvPr>
          <p:cNvSpPr>
            <a:spLocks noGrp="1"/>
          </p:cNvSpPr>
          <p:nvPr>
            <p:ph idx="1"/>
          </p:nvPr>
        </p:nvSpPr>
        <p:spPr/>
        <p:txBody>
          <a:bodyPr/>
          <a:lstStyle/>
          <a:p>
            <a:pPr marL="0" indent="0">
              <a:buNone/>
            </a:pPr>
            <a:r>
              <a:rPr lang="en-US" dirty="0"/>
              <a:t>This method combines both content-based filtering and collaborative filtering methods. It either independently combines or combines them into a single model.</a:t>
            </a:r>
          </a:p>
        </p:txBody>
      </p:sp>
      <p:pic>
        <p:nvPicPr>
          <p:cNvPr id="7" name="Picture 6">
            <a:extLst>
              <a:ext uri="{FF2B5EF4-FFF2-40B4-BE49-F238E27FC236}">
                <a16:creationId xmlns:a16="http://schemas.microsoft.com/office/drawing/2014/main" id="{3F5FDC65-40B0-43D2-A26C-93E80CC2DC86}"/>
              </a:ext>
            </a:extLst>
          </p:cNvPr>
          <p:cNvPicPr>
            <a:picLocks noChangeAspect="1"/>
          </p:cNvPicPr>
          <p:nvPr/>
        </p:nvPicPr>
        <p:blipFill>
          <a:blip r:embed="rId2"/>
          <a:stretch>
            <a:fillRect/>
          </a:stretch>
        </p:blipFill>
        <p:spPr>
          <a:xfrm>
            <a:off x="3707934" y="3429000"/>
            <a:ext cx="5142452" cy="2721651"/>
          </a:xfrm>
          <a:prstGeom prst="rect">
            <a:avLst/>
          </a:prstGeom>
        </p:spPr>
      </p:pic>
    </p:spTree>
    <p:extLst>
      <p:ext uri="{BB962C8B-B14F-4D97-AF65-F5344CB8AC3E}">
        <p14:creationId xmlns:p14="http://schemas.microsoft.com/office/powerpoint/2010/main" val="622275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03B53EF-99DA-47B7-8152-43211878FA35}"/>
              </a:ext>
            </a:extLst>
          </p:cNvPr>
          <p:cNvSpPr>
            <a:spLocks noGrp="1"/>
          </p:cNvSpPr>
          <p:nvPr>
            <p:ph type="title"/>
          </p:nvPr>
        </p:nvSpPr>
        <p:spPr/>
        <p:txBody>
          <a:bodyPr/>
          <a:lstStyle/>
          <a:p>
            <a:r>
              <a:rPr lang="tr-TR" dirty="0">
                <a:latin typeface="+mn-lt"/>
              </a:rPr>
              <a:t>TECHNOLOGIES</a:t>
            </a:r>
            <a:r>
              <a:rPr lang="tr-TR" dirty="0"/>
              <a:t> </a:t>
            </a:r>
            <a:r>
              <a:rPr lang="tr-TR" dirty="0">
                <a:latin typeface="+mn-lt"/>
              </a:rPr>
              <a:t>USED</a:t>
            </a:r>
          </a:p>
        </p:txBody>
      </p:sp>
      <p:sp>
        <p:nvSpPr>
          <p:cNvPr id="3" name="İçerik Yer Tutucusu 2">
            <a:extLst>
              <a:ext uri="{FF2B5EF4-FFF2-40B4-BE49-F238E27FC236}">
                <a16:creationId xmlns:a16="http://schemas.microsoft.com/office/drawing/2014/main" id="{C459CEF6-D470-455F-A086-660753D4248B}"/>
              </a:ext>
            </a:extLst>
          </p:cNvPr>
          <p:cNvSpPr>
            <a:spLocks noGrp="1"/>
          </p:cNvSpPr>
          <p:nvPr>
            <p:ph idx="1"/>
          </p:nvPr>
        </p:nvSpPr>
        <p:spPr/>
        <p:txBody>
          <a:bodyPr/>
          <a:lstStyle/>
          <a:p>
            <a:r>
              <a:rPr lang="tr-TR" dirty="0" err="1"/>
              <a:t>Python</a:t>
            </a:r>
            <a:r>
              <a:rPr lang="tr-TR" dirty="0"/>
              <a:t> – ML </a:t>
            </a:r>
            <a:r>
              <a:rPr lang="tr-TR" dirty="0" err="1"/>
              <a:t>Algorithms</a:t>
            </a:r>
            <a:r>
              <a:rPr lang="tr-TR" dirty="0"/>
              <a:t> </a:t>
            </a:r>
          </a:p>
          <a:p>
            <a:r>
              <a:rPr lang="tr-TR" dirty="0" err="1"/>
              <a:t>LightFM</a:t>
            </a:r>
            <a:r>
              <a:rPr lang="tr-TR" dirty="0"/>
              <a:t> – </a:t>
            </a:r>
            <a:r>
              <a:rPr lang="tr-TR" dirty="0" err="1"/>
              <a:t>The</a:t>
            </a:r>
            <a:r>
              <a:rPr lang="tr-TR" dirty="0"/>
              <a:t> Library </a:t>
            </a:r>
            <a:r>
              <a:rPr lang="tr-TR" dirty="0" err="1"/>
              <a:t>for</a:t>
            </a:r>
            <a:r>
              <a:rPr lang="tr-TR" dirty="0"/>
              <a:t> ML Evaluation</a:t>
            </a:r>
          </a:p>
          <a:p>
            <a:r>
              <a:rPr lang="tr-TR" dirty="0" err="1"/>
              <a:t>Firebase</a:t>
            </a:r>
            <a:r>
              <a:rPr lang="tr-TR" dirty="0"/>
              <a:t> Database – Database </a:t>
            </a:r>
            <a:r>
              <a:rPr lang="tr-TR" dirty="0" err="1"/>
              <a:t>for</a:t>
            </a:r>
            <a:r>
              <a:rPr lang="tr-TR" dirty="0"/>
              <a:t> User </a:t>
            </a:r>
            <a:r>
              <a:rPr lang="tr-TR" dirty="0" err="1"/>
              <a:t>Statistic</a:t>
            </a:r>
            <a:endParaRPr lang="tr-TR" dirty="0"/>
          </a:p>
          <a:p>
            <a:r>
              <a:rPr lang="tr-TR" dirty="0" err="1"/>
              <a:t>React-Native</a:t>
            </a:r>
            <a:r>
              <a:rPr lang="tr-TR" dirty="0"/>
              <a:t> – Mobile </a:t>
            </a:r>
            <a:r>
              <a:rPr lang="tr-TR" dirty="0" err="1"/>
              <a:t>App</a:t>
            </a:r>
            <a:r>
              <a:rPr lang="tr-TR" dirty="0"/>
              <a:t> Development </a:t>
            </a:r>
            <a:r>
              <a:rPr lang="tr-TR" dirty="0" err="1"/>
              <a:t>Tool</a:t>
            </a:r>
            <a:endParaRPr lang="tr-TR" dirty="0"/>
          </a:p>
          <a:p>
            <a:r>
              <a:rPr lang="tr-TR" dirty="0" err="1"/>
              <a:t>Flask</a:t>
            </a:r>
            <a:r>
              <a:rPr lang="tr-TR" dirty="0"/>
              <a:t> API – Micro </a:t>
            </a:r>
            <a:r>
              <a:rPr lang="tr-TR"/>
              <a:t>Web Framework</a:t>
            </a:r>
            <a:endParaRPr lang="tr-TR" dirty="0"/>
          </a:p>
        </p:txBody>
      </p:sp>
      <p:pic>
        <p:nvPicPr>
          <p:cNvPr id="4098" name="Picture 2" descr="Python Neden Hackerların En Çok Tercih Ettiği Dil? | egegen Blog">
            <a:extLst>
              <a:ext uri="{FF2B5EF4-FFF2-40B4-BE49-F238E27FC236}">
                <a16:creationId xmlns:a16="http://schemas.microsoft.com/office/drawing/2014/main" id="{847B4E27-3F94-4032-8FAB-FC80D1A494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6451" y="1574243"/>
            <a:ext cx="1376884" cy="973668"/>
          </a:xfrm>
          <a:prstGeom prst="rect">
            <a:avLst/>
          </a:prstGeom>
          <a:noFill/>
          <a:extLst>
            <a:ext uri="{909E8E84-426E-40DD-AFC4-6F175D3DCCD1}">
              <a14:hiddenFill xmlns:a14="http://schemas.microsoft.com/office/drawing/2010/main">
                <a:solidFill>
                  <a:srgbClr val="FFFFFF"/>
                </a:solidFill>
              </a14:hiddenFill>
            </a:ext>
          </a:extLst>
        </p:spPr>
      </p:pic>
      <p:pic>
        <p:nvPicPr>
          <p:cNvPr id="6" name="Resim 5">
            <a:extLst>
              <a:ext uri="{FF2B5EF4-FFF2-40B4-BE49-F238E27FC236}">
                <a16:creationId xmlns:a16="http://schemas.microsoft.com/office/drawing/2014/main" id="{920BDE04-E852-446D-B71F-0CEDFCBB74E9}"/>
              </a:ext>
            </a:extLst>
          </p:cNvPr>
          <p:cNvPicPr>
            <a:picLocks noChangeAspect="1"/>
          </p:cNvPicPr>
          <p:nvPr/>
        </p:nvPicPr>
        <p:blipFill>
          <a:blip r:embed="rId3"/>
          <a:stretch>
            <a:fillRect/>
          </a:stretch>
        </p:blipFill>
        <p:spPr>
          <a:xfrm>
            <a:off x="8155113" y="2887260"/>
            <a:ext cx="377814" cy="438752"/>
          </a:xfrm>
          <a:prstGeom prst="rect">
            <a:avLst/>
          </a:prstGeom>
        </p:spPr>
      </p:pic>
      <p:pic>
        <p:nvPicPr>
          <p:cNvPr id="4102" name="Picture 6" descr="upload.wikimedia.org/wikipedia/commons/thumb/4/...">
            <a:extLst>
              <a:ext uri="{FF2B5EF4-FFF2-40B4-BE49-F238E27FC236}">
                <a16:creationId xmlns:a16="http://schemas.microsoft.com/office/drawing/2014/main" id="{05F94335-9132-4429-BEB2-B66049D093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2930" y="3399941"/>
            <a:ext cx="391067" cy="33944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Using LightFM to Recommend Projects to Consultants | by James Kirk |  Catalant Technologies | Medium">
            <a:extLst>
              <a:ext uri="{FF2B5EF4-FFF2-40B4-BE49-F238E27FC236}">
                <a16:creationId xmlns:a16="http://schemas.microsoft.com/office/drawing/2014/main" id="{14278946-0EC8-401F-81F4-1683310CCF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4038" y="2323794"/>
            <a:ext cx="838892" cy="563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460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D6CA82C-87CA-44B1-A8E4-4BF7A2C20F53}"/>
              </a:ext>
            </a:extLst>
          </p:cNvPr>
          <p:cNvSpPr>
            <a:spLocks noGrp="1"/>
          </p:cNvSpPr>
          <p:nvPr>
            <p:ph type="title"/>
          </p:nvPr>
        </p:nvSpPr>
        <p:spPr>
          <a:xfrm>
            <a:off x="1154955" y="838200"/>
            <a:ext cx="2942210" cy="1020232"/>
          </a:xfrm>
        </p:spPr>
        <p:txBody>
          <a:bodyPr>
            <a:noAutofit/>
          </a:bodyPr>
          <a:lstStyle/>
          <a:p>
            <a:pPr>
              <a:lnSpc>
                <a:spcPct val="90000"/>
              </a:lnSpc>
            </a:pPr>
            <a:r>
              <a:rPr lang="tr-TR" dirty="0">
                <a:solidFill>
                  <a:schemeClr val="bg1"/>
                </a:solidFill>
                <a:latin typeface="+mn-lt"/>
              </a:rPr>
              <a:t>SIMILAR PROJECTS</a:t>
            </a:r>
          </a:p>
        </p:txBody>
      </p:sp>
      <p:sp>
        <p:nvSpPr>
          <p:cNvPr id="3" name="İçerik Yer Tutucusu 2">
            <a:extLst>
              <a:ext uri="{FF2B5EF4-FFF2-40B4-BE49-F238E27FC236}">
                <a16:creationId xmlns:a16="http://schemas.microsoft.com/office/drawing/2014/main" id="{AE60927B-EC2B-4681-BC50-945E824FF49E}"/>
              </a:ext>
            </a:extLst>
          </p:cNvPr>
          <p:cNvSpPr>
            <a:spLocks noGrp="1"/>
          </p:cNvSpPr>
          <p:nvPr>
            <p:ph idx="1"/>
          </p:nvPr>
        </p:nvSpPr>
        <p:spPr>
          <a:xfrm>
            <a:off x="1154955" y="2120900"/>
            <a:ext cx="3133726" cy="3898900"/>
          </a:xfrm>
        </p:spPr>
        <p:txBody>
          <a:bodyPr>
            <a:normAutofit fontScale="77500" lnSpcReduction="20000"/>
          </a:bodyPr>
          <a:lstStyle/>
          <a:p>
            <a:r>
              <a:rPr lang="tr-TR" b="1" i="0" dirty="0" err="1">
                <a:solidFill>
                  <a:schemeClr val="bg1"/>
                </a:solidFill>
                <a:effectLst/>
                <a:latin typeface="-apple-system"/>
              </a:rPr>
              <a:t>Steam’s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a:t>
            </a:r>
            <a:r>
              <a:rPr lang="tr-TR" dirty="0">
                <a:solidFill>
                  <a:schemeClr val="bg1"/>
                </a:solidFill>
                <a:latin typeface="-apple-system"/>
              </a:rPr>
              <a:t> </a:t>
            </a:r>
            <a:r>
              <a:rPr lang="tr-TR" dirty="0" err="1">
                <a:solidFill>
                  <a:schemeClr val="bg1"/>
                </a:solidFill>
                <a:latin typeface="-apple-system"/>
              </a:rPr>
              <a:t>Collaborative</a:t>
            </a:r>
            <a:endParaRPr lang="tr-TR" b="1" i="0" dirty="0">
              <a:solidFill>
                <a:schemeClr val="bg1"/>
              </a:solidFill>
              <a:effectLst/>
              <a:latin typeface="-apple-system"/>
            </a:endParaRPr>
          </a:p>
          <a:p>
            <a:r>
              <a:rPr lang="tr-TR" b="1" i="0" dirty="0" err="1">
                <a:solidFill>
                  <a:schemeClr val="bg1"/>
                </a:solidFill>
                <a:effectLst/>
                <a:latin typeface="-apple-system"/>
              </a:rPr>
              <a:t>Netflix’s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dirty="0">
                <a:solidFill>
                  <a:schemeClr val="bg1"/>
                </a:solidFill>
                <a:latin typeface="-apple-system"/>
              </a:rPr>
              <a:t> – </a:t>
            </a:r>
            <a:r>
              <a:rPr lang="tr-TR" dirty="0" err="1">
                <a:solidFill>
                  <a:schemeClr val="bg1"/>
                </a:solidFill>
                <a:latin typeface="-apple-system"/>
              </a:rPr>
              <a:t>Hy</a:t>
            </a:r>
            <a:r>
              <a:rPr lang="tr-TR" b="0" i="0" dirty="0" err="1">
                <a:solidFill>
                  <a:schemeClr val="bg1"/>
                </a:solidFill>
                <a:effectLst/>
                <a:latin typeface="-apple-system"/>
              </a:rPr>
              <a:t>brid</a:t>
            </a:r>
            <a:r>
              <a:rPr lang="tr-TR" b="0" i="0" dirty="0">
                <a:solidFill>
                  <a:schemeClr val="bg1"/>
                </a:solidFill>
                <a:effectLst/>
                <a:latin typeface="-apple-system"/>
              </a:rPr>
              <a:t> </a:t>
            </a:r>
            <a:endParaRPr lang="tr-TR" b="1" i="0" dirty="0">
              <a:solidFill>
                <a:schemeClr val="bg1"/>
              </a:solidFill>
              <a:effectLst/>
              <a:latin typeface="-apple-system"/>
            </a:endParaRPr>
          </a:p>
          <a:p>
            <a:r>
              <a:rPr lang="tr-TR" b="1" i="0" dirty="0" err="1">
                <a:solidFill>
                  <a:schemeClr val="bg1"/>
                </a:solidFill>
                <a:effectLst/>
                <a:latin typeface="-apple-system"/>
              </a:rPr>
              <a:t>IMDb’s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 </a:t>
            </a:r>
            <a:r>
              <a:rPr lang="tr-TR" dirty="0" err="1">
                <a:solidFill>
                  <a:schemeClr val="bg1"/>
                </a:solidFill>
                <a:latin typeface="-apple-system"/>
              </a:rPr>
              <a:t>Hy</a:t>
            </a:r>
            <a:r>
              <a:rPr lang="tr-TR" b="0" i="0" dirty="0" err="1">
                <a:solidFill>
                  <a:schemeClr val="bg1"/>
                </a:solidFill>
                <a:effectLst/>
                <a:latin typeface="-apple-system"/>
              </a:rPr>
              <a:t>brid</a:t>
            </a:r>
            <a:endParaRPr lang="tr-TR" b="1" i="0" dirty="0">
              <a:solidFill>
                <a:schemeClr val="bg1"/>
              </a:solidFill>
              <a:effectLst/>
              <a:latin typeface="-apple-system"/>
            </a:endParaRPr>
          </a:p>
          <a:p>
            <a:r>
              <a:rPr lang="tr-TR" b="1" i="0" dirty="0" err="1">
                <a:solidFill>
                  <a:schemeClr val="bg1"/>
                </a:solidFill>
                <a:effectLst/>
                <a:latin typeface="-apple-system"/>
              </a:rPr>
              <a:t>Amazon’s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 </a:t>
            </a:r>
            <a:r>
              <a:rPr lang="tr-TR" dirty="0" err="1">
                <a:solidFill>
                  <a:schemeClr val="bg1"/>
                </a:solidFill>
                <a:latin typeface="-apple-system"/>
              </a:rPr>
              <a:t>Collaborative</a:t>
            </a:r>
            <a:endParaRPr lang="tr-TR" b="1" i="0" dirty="0">
              <a:solidFill>
                <a:schemeClr val="bg1"/>
              </a:solidFill>
              <a:effectLst/>
              <a:latin typeface="-apple-system"/>
            </a:endParaRPr>
          </a:p>
          <a:p>
            <a:pPr marL="0" indent="0">
              <a:buNone/>
            </a:pPr>
            <a:endParaRPr lang="tr-TR" b="1" dirty="0">
              <a:solidFill>
                <a:schemeClr val="bg1"/>
              </a:solidFill>
              <a:latin typeface="-apple-system"/>
            </a:endParaRPr>
          </a:p>
          <a:p>
            <a:pPr marL="0" indent="0">
              <a:buNone/>
            </a:pPr>
            <a:endParaRPr lang="tr-TR" b="1" i="0" dirty="0">
              <a:solidFill>
                <a:schemeClr val="bg1"/>
              </a:solidFill>
              <a:effectLst/>
              <a:latin typeface="-apple-system"/>
            </a:endParaRPr>
          </a:p>
          <a:p>
            <a:endParaRPr lang="tr-TR" dirty="0">
              <a:solidFill>
                <a:schemeClr val="bg1"/>
              </a:solidFill>
            </a:endParaRPr>
          </a:p>
        </p:txBody>
      </p:sp>
      <p:pic>
        <p:nvPicPr>
          <p:cNvPr id="5126" name="Picture 6">
            <a:extLst>
              <a:ext uri="{FF2B5EF4-FFF2-40B4-BE49-F238E27FC236}">
                <a16:creationId xmlns:a16="http://schemas.microsoft.com/office/drawing/2014/main" id="{239B8221-C738-4331-A05E-70A2096B17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18359"/>
          <a:stretch/>
        </p:blipFill>
        <p:spPr bwMode="auto">
          <a:xfrm>
            <a:off x="5194608" y="803750"/>
            <a:ext cx="3113903" cy="254229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Netflix Logo Vectors Free Download">
            <a:extLst>
              <a:ext uri="{FF2B5EF4-FFF2-40B4-BE49-F238E27FC236}">
                <a16:creationId xmlns:a16="http://schemas.microsoft.com/office/drawing/2014/main" id="{2C720413-719E-4439-87B1-0AB2562431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894" r="3" b="8466"/>
          <a:stretch/>
        </p:blipFill>
        <p:spPr bwMode="auto">
          <a:xfrm>
            <a:off x="8472235" y="803753"/>
            <a:ext cx="3113904" cy="2542289"/>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IMDb Internet Movie Database Logo Vector (SVG, PDF, Ai, EPS, CDR) Free  Download - Logowik.com">
            <a:extLst>
              <a:ext uri="{FF2B5EF4-FFF2-40B4-BE49-F238E27FC236}">
                <a16:creationId xmlns:a16="http://schemas.microsoft.com/office/drawing/2014/main" id="{CEBE85E5-DDE7-4881-B6E1-1256DD7A7D7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00" r="4233" b="-4"/>
          <a:stretch/>
        </p:blipFill>
        <p:spPr bwMode="auto">
          <a:xfrm>
            <a:off x="5162875" y="3511960"/>
            <a:ext cx="3113903" cy="2542290"/>
          </a:xfrm>
          <a:prstGeom prst="rect">
            <a:avLst/>
          </a:prstGeom>
          <a:noFill/>
          <a:extLst>
            <a:ext uri="{909E8E84-426E-40DD-AFC4-6F175D3DCCD1}">
              <a14:hiddenFill xmlns:a14="http://schemas.microsoft.com/office/drawing/2010/main">
                <a:solidFill>
                  <a:srgbClr val="FFFFFF"/>
                </a:solidFill>
              </a14:hiddenFill>
            </a:ext>
          </a:extLst>
        </p:spPr>
      </p:pic>
      <p:pic>
        <p:nvPicPr>
          <p:cNvPr id="5134" name="Picture 14">
            <a:extLst>
              <a:ext uri="{FF2B5EF4-FFF2-40B4-BE49-F238E27FC236}">
                <a16:creationId xmlns:a16="http://schemas.microsoft.com/office/drawing/2014/main" id="{5F1654CE-DEF6-4315-8244-41F0746DC0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21890" y="4474269"/>
            <a:ext cx="2833396" cy="853339"/>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a:extLst>
              <a:ext uri="{FF2B5EF4-FFF2-40B4-BE49-F238E27FC236}">
                <a16:creationId xmlns:a16="http://schemas.microsoft.com/office/drawing/2014/main" id="{6EDFCE9F-17DD-4FF8-9866-BC8A53E9AF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8718" y="803750"/>
            <a:ext cx="3109793" cy="3109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122124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970D514-A363-41C6-A384-54064F1A3D04}"/>
              </a:ext>
            </a:extLst>
          </p:cNvPr>
          <p:cNvSpPr>
            <a:spLocks noGrp="1"/>
          </p:cNvSpPr>
          <p:nvPr>
            <p:ph type="title"/>
          </p:nvPr>
        </p:nvSpPr>
        <p:spPr/>
        <p:txBody>
          <a:bodyPr>
            <a:normAutofit/>
          </a:bodyPr>
          <a:lstStyle/>
          <a:p>
            <a:r>
              <a:rPr lang="tr-TR" dirty="0">
                <a:latin typeface="+mn-lt"/>
              </a:rPr>
              <a:t>WORK DISTRIBUTION</a:t>
            </a:r>
          </a:p>
        </p:txBody>
      </p:sp>
      <p:graphicFrame>
        <p:nvGraphicFramePr>
          <p:cNvPr id="6" name="İçerik Yer Tutucusu 5">
            <a:extLst>
              <a:ext uri="{FF2B5EF4-FFF2-40B4-BE49-F238E27FC236}">
                <a16:creationId xmlns:a16="http://schemas.microsoft.com/office/drawing/2014/main" id="{1638BEC5-AE3C-05DB-124A-BA4DFD42271E}"/>
              </a:ext>
            </a:extLst>
          </p:cNvPr>
          <p:cNvGraphicFramePr>
            <a:graphicFrameLocks noGrp="1"/>
          </p:cNvGraphicFramePr>
          <p:nvPr>
            <p:ph idx="1"/>
            <p:extLst>
              <p:ext uri="{D42A27DB-BD31-4B8C-83A1-F6EECF244321}">
                <p14:modId xmlns:p14="http://schemas.microsoft.com/office/powerpoint/2010/main" val="433563278"/>
              </p:ext>
            </p:extLst>
          </p:nvPr>
        </p:nvGraphicFramePr>
        <p:xfrm>
          <a:off x="1631950" y="2218040"/>
          <a:ext cx="8928100" cy="3541074"/>
        </p:xfrm>
        <a:graphic>
          <a:graphicData uri="http://schemas.openxmlformats.org/drawingml/2006/table">
            <a:tbl>
              <a:tblPr firstRow="1" bandRow="1">
                <a:noFill/>
                <a:tableStyleId>{5C22544A-7EE6-4342-B048-85BDC9FD1C3A}</a:tableStyleId>
              </a:tblPr>
              <a:tblGrid>
                <a:gridCol w="4961449">
                  <a:extLst>
                    <a:ext uri="{9D8B030D-6E8A-4147-A177-3AD203B41FA5}">
                      <a16:colId xmlns:a16="http://schemas.microsoft.com/office/drawing/2014/main" val="2033085264"/>
                    </a:ext>
                  </a:extLst>
                </a:gridCol>
                <a:gridCol w="3966651">
                  <a:extLst>
                    <a:ext uri="{9D8B030D-6E8A-4147-A177-3AD203B41FA5}">
                      <a16:colId xmlns:a16="http://schemas.microsoft.com/office/drawing/2014/main" val="833256376"/>
                    </a:ext>
                  </a:extLst>
                </a:gridCol>
              </a:tblGrid>
              <a:tr h="590179">
                <a:tc>
                  <a:txBody>
                    <a:bodyPr/>
                    <a:lstStyle/>
                    <a:p>
                      <a:r>
                        <a:rPr lang="tr-TR" sz="1300" b="1" dirty="0" err="1">
                          <a:solidFill>
                            <a:srgbClr val="FFFFFF"/>
                          </a:solidFill>
                        </a:rPr>
                        <a:t>Tasks</a:t>
                      </a:r>
                      <a:endParaRPr lang="tr-TR" sz="1300" b="1" dirty="0">
                        <a:solidFill>
                          <a:srgbClr val="FFFFFF"/>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b="1">
                          <a:solidFill>
                            <a:srgbClr val="FFFFFF"/>
                          </a:solidFill>
                        </a:rPr>
                        <a:t>Done By</a:t>
                      </a:r>
                    </a:p>
                  </a:txBody>
                  <a:tcPr marL="190172" marR="114103" marT="114103" marB="114103">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628922056"/>
                  </a:ext>
                </a:extLst>
              </a:tr>
              <a:tr h="590179">
                <a:tc>
                  <a:txBody>
                    <a:bodyPr/>
                    <a:lstStyle/>
                    <a:p>
                      <a:r>
                        <a:rPr lang="tr-TR" sz="1300" dirty="0" err="1">
                          <a:solidFill>
                            <a:schemeClr val="tx1">
                              <a:lumMod val="85000"/>
                              <a:lumOff val="15000"/>
                            </a:schemeClr>
                          </a:solidFill>
                        </a:rPr>
                        <a:t>Tests</a:t>
                      </a:r>
                      <a:endParaRPr lang="tr-TR" sz="1300" dirty="0">
                        <a:solidFill>
                          <a:schemeClr val="tx1">
                            <a:lumMod val="85000"/>
                            <a:lumOff val="1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Tolga Bolat – 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extLst>
                  <a:ext uri="{0D108BD9-81ED-4DB2-BD59-A6C34878D82A}">
                    <a16:rowId xmlns:a16="http://schemas.microsoft.com/office/drawing/2014/main" val="2740169257"/>
                  </a:ext>
                </a:extLst>
              </a:tr>
              <a:tr h="590179">
                <a:tc>
                  <a:txBody>
                    <a:bodyPr/>
                    <a:lstStyle/>
                    <a:p>
                      <a:r>
                        <a:rPr lang="tr-TR" sz="1300" dirty="0" err="1">
                          <a:solidFill>
                            <a:schemeClr val="tx1">
                              <a:lumMod val="85000"/>
                              <a:lumOff val="15000"/>
                            </a:schemeClr>
                          </a:solidFill>
                        </a:rPr>
                        <a:t>React</a:t>
                      </a:r>
                      <a:r>
                        <a:rPr lang="tr-TR" sz="1300" dirty="0">
                          <a:solidFill>
                            <a:schemeClr val="tx1">
                              <a:lumMod val="85000"/>
                              <a:lumOff val="15000"/>
                            </a:schemeClr>
                          </a:solidFill>
                        </a:rPr>
                        <a:t> </a:t>
                      </a:r>
                      <a:r>
                        <a:rPr lang="tr-TR" sz="1300" dirty="0" err="1">
                          <a:solidFill>
                            <a:schemeClr val="tx1">
                              <a:lumMod val="85000"/>
                              <a:lumOff val="15000"/>
                            </a:schemeClr>
                          </a:solidFill>
                        </a:rPr>
                        <a:t>Native</a:t>
                      </a:r>
                      <a:endParaRPr lang="tr-TR" sz="1300" dirty="0">
                        <a:solidFill>
                          <a:schemeClr val="tx1">
                            <a:lumMod val="85000"/>
                            <a:lumOff val="1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Tolga Bolat</a:t>
                      </a: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3079400165"/>
                  </a:ext>
                </a:extLst>
              </a:tr>
              <a:tr h="590179">
                <a:tc>
                  <a:txBody>
                    <a:bodyPr/>
                    <a:lstStyle/>
                    <a:p>
                      <a:r>
                        <a:rPr lang="tr-TR" sz="1300" dirty="0" err="1">
                          <a:solidFill>
                            <a:schemeClr val="tx1">
                              <a:lumMod val="85000"/>
                              <a:lumOff val="15000"/>
                            </a:schemeClr>
                          </a:solidFill>
                        </a:rPr>
                        <a:t>Flask</a:t>
                      </a:r>
                      <a:r>
                        <a:rPr lang="tr-TR" sz="1300" dirty="0">
                          <a:solidFill>
                            <a:schemeClr val="tx1">
                              <a:lumMod val="85000"/>
                              <a:lumOff val="15000"/>
                            </a:schemeClr>
                          </a:solidFill>
                        </a:rPr>
                        <a:t> API</a:t>
                      </a: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extLst>
                  <a:ext uri="{0D108BD9-81ED-4DB2-BD59-A6C34878D82A}">
                    <a16:rowId xmlns:a16="http://schemas.microsoft.com/office/drawing/2014/main" val="293480002"/>
                  </a:ext>
                </a:extLst>
              </a:tr>
              <a:tr h="590179">
                <a:tc>
                  <a:txBody>
                    <a:bodyPr/>
                    <a:lstStyle/>
                    <a:p>
                      <a:r>
                        <a:rPr lang="tr-TR" sz="1300" dirty="0" err="1">
                          <a:solidFill>
                            <a:schemeClr val="tx1">
                              <a:lumMod val="85000"/>
                              <a:lumOff val="15000"/>
                            </a:schemeClr>
                          </a:solidFill>
                        </a:rPr>
                        <a:t>Recommendation</a:t>
                      </a:r>
                      <a:r>
                        <a:rPr lang="tr-TR" sz="1300" baseline="0" dirty="0">
                          <a:solidFill>
                            <a:schemeClr val="tx1">
                              <a:lumMod val="85000"/>
                              <a:lumOff val="15000"/>
                            </a:schemeClr>
                          </a:solidFill>
                        </a:rPr>
                        <a:t> </a:t>
                      </a:r>
                      <a:r>
                        <a:rPr lang="tr-TR" sz="1300" baseline="0" dirty="0" err="1">
                          <a:solidFill>
                            <a:schemeClr val="tx1">
                              <a:lumMod val="85000"/>
                              <a:lumOff val="15000"/>
                            </a:schemeClr>
                          </a:solidFill>
                        </a:rPr>
                        <a:t>Algorithm</a:t>
                      </a:r>
                      <a:endParaRPr lang="tr-TR" sz="1300" dirty="0">
                        <a:solidFill>
                          <a:schemeClr val="tx1">
                            <a:lumMod val="85000"/>
                            <a:lumOff val="1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dirty="0">
                          <a:solidFill>
                            <a:schemeClr val="tx1">
                              <a:lumMod val="85000"/>
                              <a:lumOff val="15000"/>
                            </a:schemeClr>
                          </a:solidFill>
                        </a:rPr>
                        <a:t>Tolga Bolat – Kutay </a:t>
                      </a:r>
                      <a:r>
                        <a:rPr lang="tr-TR" sz="1300" dirty="0" err="1">
                          <a:solidFill>
                            <a:schemeClr val="tx1">
                              <a:lumMod val="85000"/>
                              <a:lumOff val="15000"/>
                            </a:schemeClr>
                          </a:solidFill>
                        </a:rPr>
                        <a:t>Kabadaş</a:t>
                      </a:r>
                      <a:r>
                        <a:rPr lang="tr-TR" sz="1300" dirty="0">
                          <a:solidFill>
                            <a:schemeClr val="tx1">
                              <a:lumMod val="85000"/>
                              <a:lumOff val="15000"/>
                            </a:schemeClr>
                          </a:solidFill>
                        </a:rPr>
                        <a:t> – Berfin Varlı</a:t>
                      </a: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336087910"/>
                  </a:ext>
                </a:extLst>
              </a:tr>
              <a:tr h="590179">
                <a:tc>
                  <a:txBody>
                    <a:bodyPr/>
                    <a:lstStyle/>
                    <a:p>
                      <a:r>
                        <a:rPr lang="tr-TR" sz="1300" dirty="0" err="1">
                          <a:solidFill>
                            <a:schemeClr val="tx1">
                              <a:lumMod val="85000"/>
                              <a:lumOff val="15000"/>
                            </a:schemeClr>
                          </a:solidFill>
                        </a:rPr>
                        <a:t>Dataset</a:t>
                      </a:r>
                      <a:r>
                        <a:rPr lang="tr-TR" sz="1300" dirty="0">
                          <a:solidFill>
                            <a:schemeClr val="tx1">
                              <a:lumMod val="85000"/>
                              <a:lumOff val="15000"/>
                            </a:schemeClr>
                          </a:solidFill>
                        </a:rPr>
                        <a:t> </a:t>
                      </a:r>
                      <a:r>
                        <a:rPr lang="tr-TR" sz="1300" dirty="0" err="1">
                          <a:solidFill>
                            <a:schemeClr val="tx1">
                              <a:lumMod val="85000"/>
                              <a:lumOff val="15000"/>
                            </a:schemeClr>
                          </a:solidFill>
                        </a:rPr>
                        <a:t>Modification</a:t>
                      </a:r>
                      <a:endParaRPr lang="tr-TR" sz="1300" dirty="0">
                        <a:solidFill>
                          <a:schemeClr val="tx1">
                            <a:lumMod val="85000"/>
                            <a:lumOff val="1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12700" cmpd="sng">
                      <a:noFill/>
                      <a:prstDash val="solid"/>
                    </a:lnB>
                    <a:solidFill>
                      <a:schemeClr val="accent2">
                        <a:lumMod val="20000"/>
                        <a:lumOff val="80000"/>
                      </a:schemeClr>
                    </a:solidFill>
                  </a:tcPr>
                </a:tc>
                <a:extLst>
                  <a:ext uri="{0D108BD9-81ED-4DB2-BD59-A6C34878D82A}">
                    <a16:rowId xmlns:a16="http://schemas.microsoft.com/office/drawing/2014/main" val="2183577205"/>
                  </a:ext>
                </a:extLst>
              </a:tr>
            </a:tbl>
          </a:graphicData>
        </a:graphic>
      </p:graphicFrame>
    </p:spTree>
    <p:extLst>
      <p:ext uri="{BB962C8B-B14F-4D97-AF65-F5344CB8AC3E}">
        <p14:creationId xmlns:p14="http://schemas.microsoft.com/office/powerpoint/2010/main" val="1514563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73592D-D1D2-8F13-82AC-14ECD32F860F}"/>
              </a:ext>
            </a:extLst>
          </p:cNvPr>
          <p:cNvSpPr>
            <a:spLocks noGrp="1"/>
          </p:cNvSpPr>
          <p:nvPr>
            <p:ph type="title"/>
          </p:nvPr>
        </p:nvSpPr>
        <p:spPr>
          <a:xfrm>
            <a:off x="838200" y="710393"/>
            <a:ext cx="10515600" cy="1325563"/>
          </a:xfrm>
        </p:spPr>
        <p:txBody>
          <a:bodyPr>
            <a:normAutofit/>
          </a:bodyPr>
          <a:lstStyle/>
          <a:p>
            <a:r>
              <a:rPr lang="en-US" dirty="0">
                <a:latin typeface="+mn-lt"/>
              </a:rPr>
              <a:t>S</a:t>
            </a:r>
            <a:r>
              <a:rPr lang="tr-TR" dirty="0">
                <a:latin typeface="+mn-lt"/>
              </a:rPr>
              <a:t>UCCESS</a:t>
            </a:r>
            <a:r>
              <a:rPr lang="en-US" dirty="0">
                <a:latin typeface="+mn-lt"/>
              </a:rPr>
              <a:t> C</a:t>
            </a:r>
            <a:r>
              <a:rPr lang="tr-TR" dirty="0">
                <a:latin typeface="+mn-lt"/>
              </a:rPr>
              <a:t>RITERIA</a:t>
            </a:r>
            <a:r>
              <a:rPr lang="en-US" dirty="0">
                <a:latin typeface="+mn-lt"/>
              </a:rPr>
              <a:t> A</a:t>
            </a:r>
            <a:r>
              <a:rPr lang="tr-TR" dirty="0">
                <a:latin typeface="+mn-lt"/>
              </a:rPr>
              <a:t>ND </a:t>
            </a:r>
            <a:r>
              <a:rPr lang="en-US" dirty="0">
                <a:latin typeface="+mn-lt"/>
              </a:rPr>
              <a:t>R</a:t>
            </a:r>
            <a:r>
              <a:rPr lang="tr-TR" dirty="0">
                <a:latin typeface="+mn-lt"/>
              </a:rPr>
              <a:t>ESULTS</a:t>
            </a:r>
            <a:br>
              <a:rPr lang="en-US" dirty="0"/>
            </a:br>
            <a:endParaRPr lang="tr-TR" dirty="0">
              <a:latin typeface="+mn-lt"/>
            </a:endParaRPr>
          </a:p>
        </p:txBody>
      </p:sp>
      <p:pic>
        <p:nvPicPr>
          <p:cNvPr id="1026" name="Picture 2">
            <a:extLst>
              <a:ext uri="{FF2B5EF4-FFF2-40B4-BE49-F238E27FC236}">
                <a16:creationId xmlns:a16="http://schemas.microsoft.com/office/drawing/2014/main" id="{D2F61848-7B1B-EF59-2A74-4674E8C167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6943" y="3088257"/>
            <a:ext cx="3048691" cy="73892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o 2">
            <a:extLst>
              <a:ext uri="{FF2B5EF4-FFF2-40B4-BE49-F238E27FC236}">
                <a16:creationId xmlns:a16="http://schemas.microsoft.com/office/drawing/2014/main" id="{0BA751BE-01B9-C255-8EB7-7D2C94906FE6}"/>
              </a:ext>
            </a:extLst>
          </p:cNvPr>
          <p:cNvGraphicFramePr>
            <a:graphicFrameLocks noGrp="1"/>
          </p:cNvGraphicFramePr>
          <p:nvPr>
            <p:extLst>
              <p:ext uri="{D42A27DB-BD31-4B8C-83A1-F6EECF244321}">
                <p14:modId xmlns:p14="http://schemas.microsoft.com/office/powerpoint/2010/main" val="2212568798"/>
              </p:ext>
            </p:extLst>
          </p:nvPr>
        </p:nvGraphicFramePr>
        <p:xfrm>
          <a:off x="1106366" y="2309217"/>
          <a:ext cx="9979268" cy="3684401"/>
        </p:xfrm>
        <a:graphic>
          <a:graphicData uri="http://schemas.openxmlformats.org/drawingml/2006/table">
            <a:tbl>
              <a:tblPr firstRow="1" bandRow="1">
                <a:noFill/>
                <a:tableStyleId>{5C22544A-7EE6-4342-B048-85BDC9FD1C3A}</a:tableStyleId>
              </a:tblPr>
              <a:tblGrid>
                <a:gridCol w="3839672">
                  <a:extLst>
                    <a:ext uri="{9D8B030D-6E8A-4147-A177-3AD203B41FA5}">
                      <a16:colId xmlns:a16="http://schemas.microsoft.com/office/drawing/2014/main" val="2712732006"/>
                    </a:ext>
                  </a:extLst>
                </a:gridCol>
                <a:gridCol w="3069798">
                  <a:extLst>
                    <a:ext uri="{9D8B030D-6E8A-4147-A177-3AD203B41FA5}">
                      <a16:colId xmlns:a16="http://schemas.microsoft.com/office/drawing/2014/main" val="2803413263"/>
                    </a:ext>
                  </a:extLst>
                </a:gridCol>
                <a:gridCol w="3069798">
                  <a:extLst>
                    <a:ext uri="{9D8B030D-6E8A-4147-A177-3AD203B41FA5}">
                      <a16:colId xmlns:a16="http://schemas.microsoft.com/office/drawing/2014/main" val="244186893"/>
                    </a:ext>
                  </a:extLst>
                </a:gridCol>
              </a:tblGrid>
              <a:tr h="75433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tr-TR" sz="1400" b="1">
                          <a:solidFill>
                            <a:schemeClr val="tx1">
                              <a:lumMod val="75000"/>
                              <a:lumOff val="25000"/>
                            </a:schemeClr>
                          </a:solidFill>
                        </a:rPr>
                        <a:t>Success</a:t>
                      </a:r>
                      <a:r>
                        <a:rPr lang="tr-TR" sz="1400" b="1" baseline="0">
                          <a:solidFill>
                            <a:schemeClr val="tx1">
                              <a:lumMod val="75000"/>
                              <a:lumOff val="25000"/>
                            </a:schemeClr>
                          </a:solidFill>
                        </a:rPr>
                        <a:t> Criteria</a:t>
                      </a:r>
                      <a:endParaRPr lang="tr-TR" sz="1400" b="1" dirty="0">
                        <a:solidFill>
                          <a:schemeClr val="tx1">
                            <a:lumMod val="75000"/>
                            <a:lumOff val="2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tr-TR" sz="1400" b="1" dirty="0">
                          <a:solidFill>
                            <a:schemeClr val="tx1">
                              <a:lumMod val="75000"/>
                              <a:lumOff val="25000"/>
                            </a:schemeClr>
                          </a:solidFill>
                        </a:rPr>
                        <a:t>How</a:t>
                      </a:r>
                      <a:r>
                        <a:rPr lang="tr-TR" sz="1400" b="1" baseline="0" dirty="0">
                          <a:solidFill>
                            <a:schemeClr val="tx1">
                              <a:lumMod val="75000"/>
                              <a:lumOff val="25000"/>
                            </a:schemeClr>
                          </a:solidFill>
                        </a:rPr>
                        <a:t> </a:t>
                      </a:r>
                      <a:r>
                        <a:rPr lang="tr-TR" sz="1400" b="1" baseline="0" dirty="0" err="1">
                          <a:solidFill>
                            <a:schemeClr val="tx1">
                              <a:lumMod val="75000"/>
                              <a:lumOff val="25000"/>
                            </a:schemeClr>
                          </a:solidFill>
                        </a:rPr>
                        <a:t>To</a:t>
                      </a:r>
                      <a:r>
                        <a:rPr lang="tr-TR" sz="1400" b="1" baseline="0" dirty="0">
                          <a:solidFill>
                            <a:schemeClr val="tx1">
                              <a:lumMod val="75000"/>
                              <a:lumOff val="25000"/>
                            </a:schemeClr>
                          </a:solidFill>
                        </a:rPr>
                        <a:t> </a:t>
                      </a:r>
                      <a:r>
                        <a:rPr lang="tr-TR" sz="1400" b="1" baseline="0" dirty="0" err="1">
                          <a:solidFill>
                            <a:schemeClr val="tx1">
                              <a:lumMod val="75000"/>
                              <a:lumOff val="25000"/>
                            </a:schemeClr>
                          </a:solidFill>
                        </a:rPr>
                        <a:t>Measure</a:t>
                      </a:r>
                      <a:endParaRPr lang="tr-TR" sz="1400" b="1" dirty="0">
                        <a:solidFill>
                          <a:schemeClr val="tx1">
                            <a:lumMod val="75000"/>
                            <a:lumOff val="25000"/>
                          </a:schemeClr>
                        </a:solidFill>
                      </a:endParaRP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400" b="1" dirty="0" err="1">
                          <a:solidFill>
                            <a:schemeClr val="tx1">
                              <a:lumMod val="75000"/>
                              <a:lumOff val="25000"/>
                            </a:schemeClr>
                          </a:solidFill>
                        </a:rPr>
                        <a:t>Results</a:t>
                      </a:r>
                      <a:endParaRPr lang="tr-TR" sz="1400" b="1" dirty="0">
                        <a:solidFill>
                          <a:schemeClr val="tx1">
                            <a:lumMod val="75000"/>
                            <a:lumOff val="2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760347921"/>
                  </a:ext>
                </a:extLst>
              </a:tr>
              <a:tr h="75433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sz="1400" dirty="0" err="1">
                          <a:solidFill>
                            <a:schemeClr val="tx1">
                              <a:lumMod val="75000"/>
                              <a:lumOff val="25000"/>
                            </a:schemeClr>
                          </a:solidFill>
                        </a:rPr>
                        <a:t>Accuracy</a:t>
                      </a:r>
                      <a:r>
                        <a:rPr lang="tr-TR" sz="1400" dirty="0">
                          <a:solidFill>
                            <a:schemeClr val="tx1">
                              <a:lumMod val="75000"/>
                              <a:lumOff val="25000"/>
                            </a:schemeClr>
                          </a:solidFill>
                        </a:rPr>
                        <a:t> Of</a:t>
                      </a:r>
                      <a:r>
                        <a:rPr lang="tr-TR" sz="1400" baseline="0" dirty="0">
                          <a:solidFill>
                            <a:schemeClr val="tx1">
                              <a:lumMod val="75000"/>
                              <a:lumOff val="25000"/>
                            </a:schemeClr>
                          </a:solidFill>
                        </a:rPr>
                        <a:t> Game </a:t>
                      </a:r>
                      <a:r>
                        <a:rPr lang="tr-TR" sz="1400" baseline="0" dirty="0" err="1">
                          <a:solidFill>
                            <a:schemeClr val="tx1">
                              <a:lumMod val="75000"/>
                              <a:lumOff val="25000"/>
                            </a:schemeClr>
                          </a:solidFill>
                        </a:rPr>
                        <a:t>Recommendations</a:t>
                      </a:r>
                      <a:endParaRPr lang="tr-TR" sz="1400" dirty="0">
                        <a:solidFill>
                          <a:schemeClr val="tx1">
                            <a:lumMod val="75000"/>
                            <a:lumOff val="2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400" dirty="0" err="1">
                          <a:solidFill>
                            <a:schemeClr val="tx1">
                              <a:lumMod val="75000"/>
                              <a:lumOff val="25000"/>
                            </a:schemeClr>
                          </a:solidFill>
                        </a:rPr>
                        <a:t>Area</a:t>
                      </a:r>
                      <a:r>
                        <a:rPr lang="tr-TR" sz="1400" dirty="0">
                          <a:solidFill>
                            <a:schemeClr val="tx1">
                              <a:lumMod val="75000"/>
                              <a:lumOff val="25000"/>
                            </a:schemeClr>
                          </a:solidFill>
                        </a:rPr>
                        <a:t> Under </a:t>
                      </a:r>
                      <a:r>
                        <a:rPr lang="tr-TR" sz="1400" dirty="0" err="1">
                          <a:solidFill>
                            <a:schemeClr val="tx1">
                              <a:lumMod val="75000"/>
                              <a:lumOff val="25000"/>
                            </a:schemeClr>
                          </a:solidFill>
                        </a:rPr>
                        <a:t>the</a:t>
                      </a:r>
                      <a:r>
                        <a:rPr lang="tr-TR" sz="1400" dirty="0">
                          <a:solidFill>
                            <a:schemeClr val="tx1">
                              <a:lumMod val="75000"/>
                              <a:lumOff val="25000"/>
                            </a:schemeClr>
                          </a:solidFill>
                        </a:rPr>
                        <a:t> ROC </a:t>
                      </a:r>
                      <a:r>
                        <a:rPr lang="tr-TR" sz="1400" dirty="0" err="1">
                          <a:solidFill>
                            <a:schemeClr val="tx1">
                              <a:lumMod val="75000"/>
                              <a:lumOff val="25000"/>
                            </a:schemeClr>
                          </a:solidFill>
                        </a:rPr>
                        <a:t>Curve</a:t>
                      </a:r>
                      <a:r>
                        <a:rPr lang="tr-TR" sz="1400" dirty="0">
                          <a:solidFill>
                            <a:schemeClr val="tx1">
                              <a:lumMod val="75000"/>
                              <a:lumOff val="25000"/>
                            </a:schemeClr>
                          </a:solidFill>
                        </a:rPr>
                        <a:t> </a:t>
                      </a:r>
                      <a:r>
                        <a:rPr lang="tr-TR" sz="1400" dirty="0" err="1">
                          <a:solidFill>
                            <a:schemeClr val="tx1">
                              <a:lumMod val="75000"/>
                              <a:lumOff val="25000"/>
                            </a:schemeClr>
                          </a:solidFill>
                        </a:rPr>
                        <a:t>metric</a:t>
                      </a:r>
                      <a:r>
                        <a:rPr lang="tr-TR" sz="1400" dirty="0">
                          <a:solidFill>
                            <a:schemeClr val="tx1">
                              <a:lumMod val="75000"/>
                              <a:lumOff val="25000"/>
                            </a:schemeClr>
                          </a:solidFill>
                        </a:rPr>
                        <a:t> </a:t>
                      </a:r>
                      <a:r>
                        <a:rPr lang="tr-TR" sz="1400" dirty="0" err="1">
                          <a:solidFill>
                            <a:schemeClr val="tx1">
                              <a:lumMod val="75000"/>
                              <a:lumOff val="25000"/>
                            </a:schemeClr>
                          </a:solidFill>
                        </a:rPr>
                        <a:t>used</a:t>
                      </a:r>
                      <a:r>
                        <a:rPr lang="tr-TR" sz="1400" dirty="0">
                          <a:solidFill>
                            <a:schemeClr val="tx1">
                              <a:lumMod val="75000"/>
                              <a:lumOff val="25000"/>
                            </a:schemeClr>
                          </a:solidFill>
                        </a:rPr>
                        <a:t>.</a:t>
                      </a: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20000"/>
                        <a:lumOff val="80000"/>
                        <a:alpha val="0"/>
                      </a:schemeClr>
                    </a:solidFill>
                  </a:tcPr>
                </a:tc>
                <a:extLst>
                  <a:ext uri="{0D108BD9-81ED-4DB2-BD59-A6C34878D82A}">
                    <a16:rowId xmlns:a16="http://schemas.microsoft.com/office/drawing/2014/main" val="756401408"/>
                  </a:ext>
                </a:extLst>
              </a:tr>
              <a:tr h="944942">
                <a:tc>
                  <a:txBody>
                    <a:bodyPr/>
                    <a:lstStyle/>
                    <a:p>
                      <a:r>
                        <a:rPr lang="tr-TR" sz="1400" dirty="0">
                          <a:solidFill>
                            <a:schemeClr val="tx1">
                              <a:lumMod val="75000"/>
                              <a:lumOff val="25000"/>
                            </a:schemeClr>
                          </a:solidFill>
                        </a:rPr>
                        <a:t>Simple </a:t>
                      </a:r>
                      <a:r>
                        <a:rPr lang="tr-TR" sz="1400" dirty="0" err="1">
                          <a:solidFill>
                            <a:schemeClr val="tx1">
                              <a:lumMod val="75000"/>
                              <a:lumOff val="25000"/>
                            </a:schemeClr>
                          </a:solidFill>
                        </a:rPr>
                        <a:t>And</a:t>
                      </a:r>
                      <a:r>
                        <a:rPr lang="tr-TR" sz="1400" baseline="0" dirty="0">
                          <a:solidFill>
                            <a:schemeClr val="tx1">
                              <a:lumMod val="75000"/>
                              <a:lumOff val="25000"/>
                            </a:schemeClr>
                          </a:solidFill>
                        </a:rPr>
                        <a:t> </a:t>
                      </a:r>
                      <a:r>
                        <a:rPr lang="tr-TR" sz="1400" baseline="0" dirty="0" err="1">
                          <a:solidFill>
                            <a:schemeClr val="tx1">
                              <a:lumMod val="75000"/>
                              <a:lumOff val="25000"/>
                            </a:schemeClr>
                          </a:solidFill>
                        </a:rPr>
                        <a:t>Responsive</a:t>
                      </a:r>
                      <a:r>
                        <a:rPr lang="tr-TR" sz="1400" dirty="0">
                          <a:solidFill>
                            <a:schemeClr val="tx1">
                              <a:lumMod val="75000"/>
                              <a:lumOff val="25000"/>
                            </a:schemeClr>
                          </a:solidFill>
                        </a:rPr>
                        <a:t> </a:t>
                      </a:r>
                      <a:r>
                        <a:rPr lang="tr-TR" sz="1400" baseline="0" dirty="0" err="1">
                          <a:solidFill>
                            <a:schemeClr val="tx1">
                              <a:lumMod val="75000"/>
                              <a:lumOff val="25000"/>
                            </a:schemeClr>
                          </a:solidFill>
                        </a:rPr>
                        <a:t>Interface</a:t>
                      </a:r>
                      <a:endParaRPr lang="tr-TR" sz="1400" dirty="0">
                        <a:solidFill>
                          <a:schemeClr val="tx1">
                            <a:lumMod val="75000"/>
                            <a:lumOff val="2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sz="1400" dirty="0">
                          <a:solidFill>
                            <a:schemeClr val="tx1">
                              <a:lumMod val="75000"/>
                              <a:lumOff val="25000"/>
                            </a:schemeClr>
                          </a:solidFill>
                        </a:rPr>
                        <a:t>Offline model </a:t>
                      </a:r>
                      <a:r>
                        <a:rPr lang="tr-TR" sz="1400" dirty="0" err="1">
                          <a:solidFill>
                            <a:schemeClr val="tx1">
                              <a:lumMod val="75000"/>
                              <a:lumOff val="25000"/>
                            </a:schemeClr>
                          </a:solidFill>
                        </a:rPr>
                        <a:t>training</a:t>
                      </a:r>
                      <a:r>
                        <a:rPr lang="tr-TR" sz="1400" dirty="0">
                          <a:solidFill>
                            <a:schemeClr val="tx1">
                              <a:lumMod val="75000"/>
                              <a:lumOff val="25000"/>
                            </a:schemeClr>
                          </a:solidFill>
                        </a:rPr>
                        <a:t>.</a:t>
                      </a: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400" dirty="0" err="1">
                          <a:solidFill>
                            <a:schemeClr val="tx1">
                              <a:lumMod val="75000"/>
                              <a:lumOff val="25000"/>
                            </a:schemeClr>
                          </a:solidFill>
                        </a:rPr>
                        <a:t>System’s</a:t>
                      </a:r>
                      <a:r>
                        <a:rPr lang="tr-TR" sz="1400" dirty="0">
                          <a:solidFill>
                            <a:schemeClr val="tx1">
                              <a:lumMod val="75000"/>
                              <a:lumOff val="25000"/>
                            </a:schemeClr>
                          </a:solidFill>
                        </a:rPr>
                        <a:t> </a:t>
                      </a:r>
                      <a:r>
                        <a:rPr lang="tr-TR" sz="1400" dirty="0" err="1">
                          <a:solidFill>
                            <a:schemeClr val="tx1">
                              <a:lumMod val="75000"/>
                              <a:lumOff val="25000"/>
                            </a:schemeClr>
                          </a:solidFill>
                        </a:rPr>
                        <a:t>interface</a:t>
                      </a:r>
                      <a:r>
                        <a:rPr lang="tr-TR" sz="1400" dirty="0">
                          <a:solidFill>
                            <a:schemeClr val="tx1">
                              <a:lumMod val="75000"/>
                              <a:lumOff val="25000"/>
                            </a:schemeClr>
                          </a:solidFill>
                        </a:rPr>
                        <a:t> is </a:t>
                      </a:r>
                      <a:r>
                        <a:rPr lang="tr-TR" sz="1400" dirty="0" err="1">
                          <a:solidFill>
                            <a:schemeClr val="tx1">
                              <a:lumMod val="75000"/>
                              <a:lumOff val="25000"/>
                            </a:schemeClr>
                          </a:solidFill>
                        </a:rPr>
                        <a:t>easy</a:t>
                      </a:r>
                      <a:r>
                        <a:rPr lang="tr-TR" sz="1400" dirty="0">
                          <a:solidFill>
                            <a:schemeClr val="tx1">
                              <a:lumMod val="75000"/>
                              <a:lumOff val="25000"/>
                            </a:schemeClr>
                          </a:solidFill>
                        </a:rPr>
                        <a:t> </a:t>
                      </a:r>
                      <a:r>
                        <a:rPr lang="tr-TR" sz="1400" dirty="0" err="1">
                          <a:solidFill>
                            <a:schemeClr val="tx1">
                              <a:lumMod val="75000"/>
                              <a:lumOff val="25000"/>
                            </a:schemeClr>
                          </a:solidFill>
                        </a:rPr>
                        <a:t>to</a:t>
                      </a:r>
                      <a:r>
                        <a:rPr lang="tr-TR" sz="1400" dirty="0">
                          <a:solidFill>
                            <a:schemeClr val="tx1">
                              <a:lumMod val="75000"/>
                              <a:lumOff val="25000"/>
                            </a:schemeClr>
                          </a:solidFill>
                        </a:rPr>
                        <a:t> </a:t>
                      </a:r>
                      <a:r>
                        <a:rPr lang="tr-TR" sz="1400" dirty="0" err="1">
                          <a:solidFill>
                            <a:schemeClr val="tx1">
                              <a:lumMod val="75000"/>
                              <a:lumOff val="25000"/>
                            </a:schemeClr>
                          </a:solidFill>
                        </a:rPr>
                        <a:t>use</a:t>
                      </a:r>
                      <a:r>
                        <a:rPr lang="tr-TR" sz="1400" dirty="0">
                          <a:solidFill>
                            <a:schemeClr val="tx1">
                              <a:lumMod val="75000"/>
                              <a:lumOff val="25000"/>
                            </a:schemeClr>
                          </a:solidFill>
                        </a:rPr>
                        <a:t>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responsive</a:t>
                      </a:r>
                      <a:r>
                        <a:rPr lang="tr-TR" sz="1400" dirty="0">
                          <a:solidFill>
                            <a:schemeClr val="tx1">
                              <a:lumMod val="75000"/>
                              <a:lumOff val="25000"/>
                            </a:schemeClr>
                          </a:solidFill>
                        </a:rPr>
                        <a:t>.</a:t>
                      </a:r>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079994077"/>
                  </a:ext>
                </a:extLst>
              </a:tr>
              <a:tr h="1230795">
                <a:tc>
                  <a:txBody>
                    <a:bodyPr/>
                    <a:lstStyle/>
                    <a:p>
                      <a:r>
                        <a:rPr lang="tr-TR" sz="1400" dirty="0">
                          <a:solidFill>
                            <a:schemeClr val="tx1">
                              <a:lumMod val="75000"/>
                              <a:lumOff val="25000"/>
                            </a:schemeClr>
                          </a:solidFill>
                        </a:rPr>
                        <a:t>IOS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Android</a:t>
                      </a:r>
                      <a:r>
                        <a:rPr lang="tr-TR" sz="1400" dirty="0">
                          <a:solidFill>
                            <a:schemeClr val="tx1">
                              <a:lumMod val="75000"/>
                              <a:lumOff val="25000"/>
                            </a:schemeClr>
                          </a:solidFill>
                        </a:rPr>
                        <a:t> Integration</a:t>
                      </a: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400" dirty="0" err="1">
                          <a:solidFill>
                            <a:schemeClr val="tx1">
                              <a:lumMod val="75000"/>
                              <a:lumOff val="25000"/>
                            </a:schemeClr>
                          </a:solidFill>
                        </a:rPr>
                        <a:t>Both</a:t>
                      </a:r>
                      <a:r>
                        <a:rPr lang="tr-TR" sz="1400" dirty="0">
                          <a:solidFill>
                            <a:schemeClr val="tx1">
                              <a:lumMod val="75000"/>
                              <a:lumOff val="25000"/>
                            </a:schemeClr>
                          </a:solidFill>
                        </a:rPr>
                        <a:t> </a:t>
                      </a:r>
                      <a:r>
                        <a:rPr lang="tr-TR" sz="1400" dirty="0" err="1">
                          <a:solidFill>
                            <a:schemeClr val="tx1">
                              <a:lumMod val="75000"/>
                              <a:lumOff val="25000"/>
                            </a:schemeClr>
                          </a:solidFill>
                        </a:rPr>
                        <a:t>testing</a:t>
                      </a:r>
                      <a:r>
                        <a:rPr lang="tr-TR" sz="1400" dirty="0">
                          <a:solidFill>
                            <a:schemeClr val="tx1">
                              <a:lumMod val="75000"/>
                              <a:lumOff val="25000"/>
                            </a:schemeClr>
                          </a:solidFill>
                        </a:rPr>
                        <a:t> </a:t>
                      </a:r>
                      <a:r>
                        <a:rPr lang="tr-TR" sz="1400" dirty="0" err="1">
                          <a:solidFill>
                            <a:schemeClr val="tx1">
                              <a:lumMod val="75000"/>
                              <a:lumOff val="25000"/>
                            </a:schemeClr>
                          </a:solidFill>
                        </a:rPr>
                        <a:t>emulators</a:t>
                      </a:r>
                      <a:r>
                        <a:rPr lang="tr-TR" sz="1400" dirty="0">
                          <a:solidFill>
                            <a:schemeClr val="tx1">
                              <a:lumMod val="75000"/>
                              <a:lumOff val="25000"/>
                            </a:schemeClr>
                          </a:solidFill>
                        </a:rPr>
                        <a:t>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real</a:t>
                      </a:r>
                      <a:r>
                        <a:rPr lang="tr-TR" sz="1400" dirty="0">
                          <a:solidFill>
                            <a:schemeClr val="tx1">
                              <a:lumMod val="75000"/>
                              <a:lumOff val="25000"/>
                            </a:schemeClr>
                          </a:solidFill>
                        </a:rPr>
                        <a:t> </a:t>
                      </a:r>
                      <a:r>
                        <a:rPr lang="tr-TR" sz="1400" dirty="0" err="1">
                          <a:solidFill>
                            <a:schemeClr val="tx1">
                              <a:lumMod val="75000"/>
                              <a:lumOff val="25000"/>
                            </a:schemeClr>
                          </a:solidFill>
                        </a:rPr>
                        <a:t>devices</a:t>
                      </a:r>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400" dirty="0" err="1">
                          <a:solidFill>
                            <a:schemeClr val="tx1">
                              <a:lumMod val="75000"/>
                              <a:lumOff val="25000"/>
                            </a:schemeClr>
                          </a:solidFill>
                        </a:rPr>
                        <a:t>Both</a:t>
                      </a:r>
                      <a:r>
                        <a:rPr lang="tr-TR" sz="1400" dirty="0">
                          <a:solidFill>
                            <a:schemeClr val="tx1">
                              <a:lumMod val="75000"/>
                              <a:lumOff val="25000"/>
                            </a:schemeClr>
                          </a:solidFill>
                        </a:rPr>
                        <a:t> IOS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Android</a:t>
                      </a:r>
                      <a:r>
                        <a:rPr lang="tr-TR" sz="1400" dirty="0">
                          <a:solidFill>
                            <a:schemeClr val="tx1">
                              <a:lumMod val="75000"/>
                              <a:lumOff val="25000"/>
                            </a:schemeClr>
                          </a:solidFill>
                        </a:rPr>
                        <a:t> </a:t>
                      </a:r>
                      <a:r>
                        <a:rPr lang="tr-TR" sz="1400" dirty="0" err="1">
                          <a:solidFill>
                            <a:schemeClr val="tx1">
                              <a:lumMod val="75000"/>
                              <a:lumOff val="25000"/>
                            </a:schemeClr>
                          </a:solidFill>
                        </a:rPr>
                        <a:t>works</a:t>
                      </a:r>
                      <a:r>
                        <a:rPr lang="tr-TR" sz="1400" dirty="0">
                          <a:solidFill>
                            <a:schemeClr val="tx1">
                              <a:lumMod val="75000"/>
                              <a:lumOff val="25000"/>
                            </a:schemeClr>
                          </a:solidFill>
                        </a:rPr>
                        <a:t> as </a:t>
                      </a:r>
                      <a:r>
                        <a:rPr lang="tr-TR" sz="1400" dirty="0" err="1">
                          <a:solidFill>
                            <a:schemeClr val="tx1">
                              <a:lumMod val="75000"/>
                              <a:lumOff val="25000"/>
                            </a:schemeClr>
                          </a:solidFill>
                        </a:rPr>
                        <a:t>expected</a:t>
                      </a:r>
                      <a:r>
                        <a:rPr lang="tr-TR" sz="1400" dirty="0">
                          <a:solidFill>
                            <a:schemeClr val="tx1">
                              <a:lumMod val="75000"/>
                              <a:lumOff val="25000"/>
                            </a:schemeClr>
                          </a:solidFill>
                        </a:rPr>
                        <a:t>.</a:t>
                      </a:r>
                    </a:p>
                    <a:p>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088163504"/>
                  </a:ext>
                </a:extLst>
              </a:tr>
            </a:tbl>
          </a:graphicData>
        </a:graphic>
      </p:graphicFrame>
      <p:pic>
        <p:nvPicPr>
          <p:cNvPr id="4" name="Picture 2">
            <a:extLst>
              <a:ext uri="{FF2B5EF4-FFF2-40B4-BE49-F238E27FC236}">
                <a16:creationId xmlns:a16="http://schemas.microsoft.com/office/drawing/2014/main" id="{7604E2FA-30B3-2DFF-4450-A53073A738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6942" y="3088257"/>
            <a:ext cx="3048691" cy="694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4675657"/>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266</TotalTime>
  <Words>341</Words>
  <Application>Microsoft Office PowerPoint</Application>
  <PresentationFormat>Geniş ekran</PresentationFormat>
  <Paragraphs>72</Paragraphs>
  <Slides>15</Slides>
  <Notes>0</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15</vt:i4>
      </vt:variant>
    </vt:vector>
  </HeadingPairs>
  <TitlesOfParts>
    <vt:vector size="21" baseType="lpstr">
      <vt:lpstr>-apple-system</vt:lpstr>
      <vt:lpstr>Arial</vt:lpstr>
      <vt:lpstr>Calibri</vt:lpstr>
      <vt:lpstr>Calibri Light</vt:lpstr>
      <vt:lpstr>inherit</vt:lpstr>
      <vt:lpstr>Office Teması</vt:lpstr>
      <vt:lpstr>GAME RECOMMENDATION SYSTEM USING MACHINE LEARNING ALGORITHMS</vt:lpstr>
      <vt:lpstr>CONTENTS</vt:lpstr>
      <vt:lpstr>INTRODUCTION</vt:lpstr>
      <vt:lpstr>PURPOSE</vt:lpstr>
      <vt:lpstr>HYBRID RECOMMENDATION SYSTEM</vt:lpstr>
      <vt:lpstr>TECHNOLOGIES USED</vt:lpstr>
      <vt:lpstr>SIMILAR PROJECTS</vt:lpstr>
      <vt:lpstr>WORK DISTRIBUTION</vt:lpstr>
      <vt:lpstr>SUCCESS CRITERIA AND RESULTS </vt:lpstr>
      <vt:lpstr>PROJECT SCREENSHOTS</vt:lpstr>
      <vt:lpstr>PowerPoint Sunusu</vt:lpstr>
      <vt:lpstr>PowerPoint Sunusu</vt:lpstr>
      <vt:lpstr>CONCLUSION</vt:lpstr>
      <vt:lpstr>DEMO</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RECOMMENDATION SYSTEM USING MACHINE LEARNING ALGORITHMS</dc:title>
  <dc:creator>Kutay Kabadaş</dc:creator>
  <cp:lastModifiedBy>Berfin Varlı</cp:lastModifiedBy>
  <cp:revision>41</cp:revision>
  <dcterms:created xsi:type="dcterms:W3CDTF">2022-01-17T18:05:23Z</dcterms:created>
  <dcterms:modified xsi:type="dcterms:W3CDTF">2022-06-12T18:48:05Z</dcterms:modified>
</cp:coreProperties>
</file>

<file path=docProps/thumbnail.jpeg>
</file>